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48"/>
  </p:normalViewPr>
  <p:slideViewPr>
    <p:cSldViewPr snapToGrid="0" showGuides="1">
      <p:cViewPr varScale="1">
        <p:scale>
          <a:sx n="112" d="100"/>
          <a:sy n="112" d="100"/>
        </p:scale>
        <p:origin x="3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2C327-222F-8146-A2AC-FCB7A767CB24}" type="datetimeFigureOut">
              <a:rPr lang="en-US" smtClean="0"/>
              <a:t>5/4/25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9868D-FD93-194C-9297-F49B81656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0F37-697F-47CE-4922-D964CB488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39BD5-88B6-7222-5B81-40B9A44A0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8EDE-D3D5-A3D8-8907-9CCB54DA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151-576D-0EE6-654F-2E0CBE4B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3157-D931-76E9-9C22-09CFF018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3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B81D-FB2F-461C-6853-9123684E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A0464-7E1D-326D-A61D-6CAEEFBD7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6450B-101D-F878-9A19-7950A0AD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3A3C-003A-11D7-BD93-01DB3C0F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CD9A-C58E-D123-CB3D-4C615473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E6EA5-C974-D2D8-A01C-A715E3214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12B36-F542-79AA-2DD6-4D99DDFD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BD5D4-7826-A928-DDE7-DF7C6E9C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CBBF-24D2-D0A4-C170-7BB57EC3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66BA8-2F27-93C5-9A61-7BD04182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5E54-2A18-AE40-DE90-576A658E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1825D-DA83-8BD9-2941-E97B7A48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AC3B-F853-89AA-B0CF-156E0AE1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2841-7601-00BC-45CC-2EC52B7F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1240E-59BC-5FE8-45E7-96C8F334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63F0-F3DE-CA10-38BA-407F4720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4976-692C-4C10-611B-EA2C8A11B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F17BB-14EE-9C30-7A85-35AAC0CF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BCBF1-2101-358B-E116-F2A7DED1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96B22-8B43-44FE-FD8F-6635C196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1CF3-8F52-5927-703A-9ED2B72E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447B-80D2-1215-1194-EA75FEF8A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C2035-D478-8EDE-3F89-CF813CD68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1D6FF-7970-1E56-11FE-5D426533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E3743-C11A-B458-0D68-B7F2BAEC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B6802-BB14-8EDD-8195-FDD6798E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782D-9AAF-B84E-9BF1-179B098B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04EAF-1C8A-3C85-D791-172E1B64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8BA80-6F6B-9555-7EB6-77759652B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E03B0-D481-48D4-EF42-3EBC8F7B2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21366-50F4-25D1-BC31-50B1D5023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AC69D-2089-6EAE-078F-7DF6D211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1492F-E1E2-E617-3DFA-85497F5A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8CCE7-CAB8-2919-0B3E-F1945BB8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F345-E117-B51C-5E45-124022AE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08CAE-C4AF-C3F2-D7D9-C447CF41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D174A-B95C-968A-CF03-7835554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F91CB-1B76-9F39-6EB3-EC0074ED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2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7C297-11C4-A89B-209D-E574312F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F9056-1DB7-2705-1136-14FF7677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B358A-BA3F-ADBA-93B1-BE47C42D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3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A621-0B02-53B4-6931-FE84BE05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31F9-DC67-B3DB-252F-BE64D065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69D4F-F317-C0F2-B95F-440A6718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0555D-F40C-8086-20AC-068D48C8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A0FAA-DE80-A44D-3D8C-7D55C1A2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6A5B5-3E7E-3DEB-AA86-4AD3052F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6559-5076-0E1D-8F38-6AA5A4FF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A9C76-2E49-19F7-F96D-F12CDB2F5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071CC-BE97-D288-98B4-A4BA9E611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DE5AE-F7DD-809C-00B9-93CF16DF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9BAE1-B3D5-2545-574C-B6447F76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8926E-9489-6D9C-CF4D-A2EC3EB5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26E63-A08F-BB9C-7F6F-F8882B4F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F109A-D683-E226-B90A-284ECC46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967ED-233E-067C-97B0-5B9306C2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5/5/25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2AB2-FC7A-5FBC-E6B7-72D2403E8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HCCs response to recent incidents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4A87A-6E13-B7F5-3C34-2BCEDF4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D8C91F-70E8-3D4E-AFE8-281671AD0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03D0-31C1-39B1-966E-0673B9F00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Michigan Healthcare Coalitions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F5478-6609-E098-0BF1-2CE452AD1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Responses to Incidents or Events in last Year</a:t>
            </a:r>
          </a:p>
          <a:p>
            <a:r>
              <a:rPr lang="en-US" dirty="0"/>
              <a:t>Rick Drummer, R2N Regional Coordinator</a:t>
            </a:r>
          </a:p>
          <a:p>
            <a:r>
              <a:rPr lang="en-US" dirty="0"/>
              <a:t>May 5,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77923-7D75-DB3E-25DE-117E3DB97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248F0-156B-B29A-E05C-D3BA297B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E5446-05E9-223E-F05D-9DC7AE17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55F10-44C9-58B8-B50E-DA646C17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5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8FD11-DDA1-7CE3-7871-E58CA1D6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60B3-312E-FA3B-E92B-8DF4EEC1F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Cyber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7A25F-9718-B7AA-85D2-C5A7A3826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58" y="2469922"/>
            <a:ext cx="10918370" cy="225970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MyMichigan Alma – R1and DEPR helped LARA form to change licensed beds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Ascension System – R1, R2N, R2S, R3, R5, R6 held regular conference calls with hospitals on status of all systems for several weeks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McLaren System – Situational awareness messages from HCCs on status and impacts on hospitals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XXX Hospital System – R3 provided situational awareness of potential cyber attack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CrowdStrike cyber attack – HCCs provided situational awareness updates to DEPR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Radios loaned out to Ascension Hospitals in Region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16AF1-F070-6AD5-C21E-C7A16900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2F5A1-4267-6D1B-851D-B301882E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7F3DD-08A6-0124-0393-2A64D7AD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A655-221E-0975-6CE6-466E1A96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061810-C97E-8455-605E-38E2FB06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5" y="1237233"/>
            <a:ext cx="4079470" cy="1064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81E1F-CEB3-4768-FBB4-7BEAC3C77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17" y="4550363"/>
            <a:ext cx="4667511" cy="161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E2B92-8757-978B-63EA-03EB5936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72" y="5261842"/>
            <a:ext cx="5706128" cy="7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DE2F6-0E72-8B2A-77AC-82D3CF51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AD9D-9080-EC72-665C-06442DB5A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IV Shortages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D1991-67CC-0A46-8FA8-51967CFB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888" y="1743524"/>
            <a:ext cx="1091837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Baxter North cove production facility in North Carolina hit by Hurricane Helene – All HCCs conducted regular meetings with hospital partners to follow status, provide conservation strategies sharing, and update DEPR.  Many conference calls with the Regional Medical Coordination Centers.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D84E7-E864-04D2-DF6E-EA25AAFF3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ACE4A-374B-D85E-3E78-7ABD8079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21474-05BE-4C92-950C-358D33C5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52E0F-B241-2EDB-A1CD-49EBD1D5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DB6D7-C4C3-9F2D-2763-67EADFD5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356643"/>
            <a:ext cx="7772400" cy="145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FB198-36F4-9A26-2311-8A1AF17DD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0" y="3554915"/>
            <a:ext cx="3652267" cy="25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D59AC-1DD3-CF78-9811-73F50CCC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D655-42EE-D91F-D67B-5241C003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Power Outages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13CDE-9857-B983-84FB-F65496928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58" y="2469923"/>
            <a:ext cx="1091837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Livingston Hospital – R1 conducted situational awareness briefings with emergency management to help escalate the need for quick restoration.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Many power outages sue to severe weather (see next slide).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6B61C-9505-BD57-C835-B961266F7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4E7D-BAFC-BD4C-256E-BC9EAC29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4648E-81B9-87A2-55DC-BBD6EF8D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D4D1F-2731-A819-4374-C1C8C46F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4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ED875-CD59-1CED-A3AB-6F487626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9431-717F-768F-905B-3F2911004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Severe Weather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F6400-7369-6716-5F4F-4200F7ABA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799" y="1584340"/>
            <a:ext cx="10918370" cy="1655762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During severe ice storms in upper lower peninsula, all other regions collaborated and helped including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Oxygen generation trailers (MOG units) – R2N and R6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Possible morgue or MERC (Mortuary Enhanced Remains Cooling) units – R2N and R1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Regular calls and offers of assistance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Region 8 worked with Wisconsin HCC on possible patient transfers due to </a:t>
            </a:r>
            <a:r>
              <a:rPr lang="en-US" sz="1600"/>
              <a:t>bridge closure</a:t>
            </a:r>
            <a:endParaRPr lang="en-US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Tornado in R5 – R5 RMCC stood up and supported by R6.  Provided situational awareness.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E1435-C156-A073-9AC1-0414179E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7F07-E894-6B5C-9C01-2BEAF84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66734-2031-D3C9-4B96-AE08EAB6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ECFD-68D0-968D-5AA6-0D534B97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BD11F-A1A1-3433-DAF2-07CFECD4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14" y="3475579"/>
            <a:ext cx="4848771" cy="2880771"/>
          </a:xfrm>
          <a:prstGeom prst="rect">
            <a:avLst/>
          </a:prstGeom>
        </p:spPr>
      </p:pic>
      <p:pic>
        <p:nvPicPr>
          <p:cNvPr id="10" name="Picture 9" descr="A picture containing text, outdoor, tree, bus&#10;&#10;Description automatically generated">
            <a:extLst>
              <a:ext uri="{FF2B5EF4-FFF2-40B4-BE49-F238E27FC236}">
                <a16:creationId xmlns:a16="http://schemas.microsoft.com/office/drawing/2014/main" id="{9E59EA0C-42C1-353A-F145-91362D484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5" y="4033291"/>
            <a:ext cx="2206593" cy="1653258"/>
          </a:xfrm>
          <a:prstGeom prst="rect">
            <a:avLst/>
          </a:prstGeom>
        </p:spPr>
      </p:pic>
      <p:pic>
        <p:nvPicPr>
          <p:cNvPr id="11" name="Picture 10" descr="A picture containing text, tree, outdoor, road&#10;&#10;Description automatically generated">
            <a:extLst>
              <a:ext uri="{FF2B5EF4-FFF2-40B4-BE49-F238E27FC236}">
                <a16:creationId xmlns:a16="http://schemas.microsoft.com/office/drawing/2014/main" id="{CB462EB3-581E-493B-ADE0-FB68B592B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76" y="3961266"/>
            <a:ext cx="2203469" cy="1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AB85D-07EC-E77A-BD9E-46BC317E7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3AE5-4DF7-3328-7EC8-470BFF71B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Assailant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CE2A8-0678-83CB-C1D0-88BC342E9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67698"/>
            <a:ext cx="1091837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Targeted shooting at Corewell Health Beaumont Troy Hospital – R2N provided situational awareness to local partners, the other seven HCCs, and DEPR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Brooklands Splash Pad – R2N provided situational awareness and status of hospital surge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E3F00-85DB-7511-FD62-43D3C3FC6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0D3A7-66E4-7226-F330-1B6D71D1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F5ECD-975E-8E09-9A54-E4197AFF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197AD-0D7B-2BB9-7234-F0CEAB8C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B4472-D93C-2B59-3570-FA5CB120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55" y="3323460"/>
            <a:ext cx="3905868" cy="2954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1284B-3910-0322-A3D0-4666228E7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96" y="3843151"/>
            <a:ext cx="6501008" cy="15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7C226-AB86-EE6C-6936-7E3BA6E5D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CFE8-F763-7F0E-D67E-78733610F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Situational Awareness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93529-12BB-0284-C3BB-2FAF9FE1F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58" y="2469922"/>
            <a:ext cx="10918370" cy="22049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McLaren struggling to get LTV1200 ventilator circuits – R3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MyMichigan Health issue with ventilators when they ran out of exhalation filters.  Region 1, Region 3, and Region 6 notified and provided support.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Bridge Walk impacted Region 8 and Region 1 in coordination and pre-deployment of assets.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Blood culture tube shortage in Region 8.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BF0C4-9CF9-73A8-5A9B-05F30BBF7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61B04-E915-44EC-72E4-6D267D39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03C91-7D75-E59C-FF5D-21ECC36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AEE91-9541-CE60-790A-62FCA0C0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tx2">
                <a:lumMod val="25000"/>
                <a:lumOff val="75000"/>
              </a:schemeClr>
            </a:gs>
            <a:gs pos="90000">
              <a:schemeClr val="tx2">
                <a:lumMod val="25000"/>
                <a:lumOff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AA768-3428-269B-691B-17EE7E6E4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337A-9097-B62F-528E-B8557A7D6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/>
              <a:t>Uses of Regional Assets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B06D6-ECBE-412D-4BD0-BCFE00767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369" y="1843498"/>
            <a:ext cx="1091837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MI-TESA deployed to Marquette, MI, for cold weather D-MORT exercise.  Impacted Region 2 South and Region 8.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R2N morgue trailers deployed to hospitals for morgue capacity surges or morgue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R2N trailers and Stop the Bleed kits and tourniquets pre-deployed for large events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0DA85-1D2F-1722-937D-E6C04633C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281" b="3"/>
          <a:stretch/>
        </p:blipFill>
        <p:spPr>
          <a:xfrm>
            <a:off x="10571967" y="-1"/>
            <a:ext cx="1620034" cy="176945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4DBB7-6852-BACF-AAA1-9DC79264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7FC8F-0ACE-49FF-A831-1140D93E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HCCs response to recent incidents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56FBC-7EA0-9712-1D7C-A32A7863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91F-70E8-3D4E-AFE8-281671AD0701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4B51112-C07D-9B92-7591-A05E69CA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951"/>
          <a:stretch/>
        </p:blipFill>
        <p:spPr>
          <a:xfrm>
            <a:off x="4038600" y="3787920"/>
            <a:ext cx="1534839" cy="208750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F3960E1-DAA4-D466-6014-E21933901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b="3142"/>
          <a:stretch/>
        </p:blipFill>
        <p:spPr>
          <a:xfrm>
            <a:off x="1228246" y="3788060"/>
            <a:ext cx="2491485" cy="1749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56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478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Michigan Healthcare Coalitions</vt:lpstr>
      <vt:lpstr>Cyber Attacks</vt:lpstr>
      <vt:lpstr>IV Shortages</vt:lpstr>
      <vt:lpstr>Power Outages</vt:lpstr>
      <vt:lpstr>Severe Weather</vt:lpstr>
      <vt:lpstr>Active Assailant</vt:lpstr>
      <vt:lpstr>Other Situational Awareness</vt:lpstr>
      <vt:lpstr>Uses of Regional Assets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Drummer</dc:creator>
  <cp:lastModifiedBy>Richard Drummer</cp:lastModifiedBy>
  <cp:revision>6</cp:revision>
  <dcterms:created xsi:type="dcterms:W3CDTF">2025-05-01T12:51:33Z</dcterms:created>
  <dcterms:modified xsi:type="dcterms:W3CDTF">2025-05-04T15:20:04Z</dcterms:modified>
</cp:coreProperties>
</file>