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4"/>
  </p:sldMasterIdLst>
  <p:notesMasterIdLst>
    <p:notesMasterId r:id="rId19"/>
  </p:notesMasterIdLst>
  <p:handoutMasterIdLst>
    <p:handoutMasterId r:id="rId20"/>
  </p:handoutMasterIdLst>
  <p:sldIdLst>
    <p:sldId id="309" r:id="rId5"/>
    <p:sldId id="1563" r:id="rId6"/>
    <p:sldId id="1670" r:id="rId7"/>
    <p:sldId id="1656" r:id="rId8"/>
    <p:sldId id="1668" r:id="rId9"/>
    <p:sldId id="1667" r:id="rId10"/>
    <p:sldId id="261" r:id="rId11"/>
    <p:sldId id="1669" r:id="rId12"/>
    <p:sldId id="1657" r:id="rId13"/>
    <p:sldId id="1658" r:id="rId14"/>
    <p:sldId id="269" r:id="rId15"/>
    <p:sldId id="1671" r:id="rId16"/>
    <p:sldId id="1666" r:id="rId17"/>
    <p:sldId id="16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471F2E-E011-F521-299E-65FC243E7E5E}" name="David Salaguinto" initials="DS" userId="S::davidsa@microsoft.com::9399e6ad-b974-43d0-b593-8c2804f84e0d" providerId="AD"/>
  <p188:author id="{9941987A-41B7-49AC-EE6E-03F2D0BD95BA}" name="Daria Naidenov" initials="DN" userId="S::danaidenov@microsoft.com::ab38ab5f-bdf0-4774-ae5a-d2782abb202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7B52"/>
    <a:srgbClr val="304E4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BA5ED4-2CC2-B30E-D0A7-B9067DD145C1}" v="36" dt="2025-05-03T14:38:28.976"/>
    <p1510:client id="{8DE20FBD-B964-9FC0-5E74-03135B9B3DC2}" v="2655" dt="2025-05-04T22:07:45.375"/>
  </p1510:revLst>
</p1510:revInfo>
</file>

<file path=ppt/tableStyles.xml><?xml version="1.0" encoding="utf-8"?>
<a:tblStyleLst xmlns:a="http://schemas.openxmlformats.org/drawingml/2006/main" def="{F5AB1C69-6EDB-4FF4-983F-18BD219EF322}">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98"/>
    <p:restoredTop sz="67306" autoAdjust="0"/>
  </p:normalViewPr>
  <p:slideViewPr>
    <p:cSldViewPr snapToGrid="0">
      <p:cViewPr varScale="1">
        <p:scale>
          <a:sx n="60" d="100"/>
          <a:sy n="60" d="100"/>
        </p:scale>
        <p:origin x="1419" y="47"/>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hyperlink" Target="https://www.cidrap.umn.edu/sites/default/files/php/339/339_toolkit.pdf" TargetMode="External"/><Relationship Id="rId1" Type="http://schemas.openxmlformats.org/officeDocument/2006/relationships/hyperlink" Target="https://www.naccho.org/programs/public-health-preparedness/systems-preparedness/administrative-preparedness-legal-guidebook" TargetMode="Externa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hyperlink" Target="https://www.naccho.org/programs/public-health-preparedness/systems-preparedness/administrative-preparedness-legal-guidebook" TargetMode="External"/><Relationship Id="rId12" Type="http://schemas.openxmlformats.org/officeDocument/2006/relationships/image" Target="../media/image25.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hyperlink" Target="https://www.cidrap.umn.edu/sites/default/files/php/339/339_toolkit.pdf" TargetMode="External"/><Relationship Id="rId4" Type="http://schemas.openxmlformats.org/officeDocument/2006/relationships/image" Target="../media/image19.svg"/><Relationship Id="rId9"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B486BA-5D0E-44F7-8374-945FB4418B28}" type="doc">
      <dgm:prSet loTypeId="urn:microsoft.com/office/officeart/2018/2/layout/IconVerticalSolidList" loCatId="icon" qsTypeId="urn:microsoft.com/office/officeart/2005/8/quickstyle/simple1" qsCatId="simple" csTypeId="urn:microsoft.com/office/officeart/2005/8/colors/accent6_2" csCatId="accent6" phldr="1"/>
      <dgm:spPr/>
      <dgm:t>
        <a:bodyPr/>
        <a:lstStyle/>
        <a:p>
          <a:endParaRPr lang="en-US"/>
        </a:p>
      </dgm:t>
    </dgm:pt>
    <dgm:pt modelId="{414903C5-4512-4E3E-9929-534535743444}">
      <dgm:prSet/>
      <dgm:spPr/>
      <dgm:t>
        <a:bodyPr/>
        <a:lstStyle/>
        <a:p>
          <a:pPr>
            <a:lnSpc>
              <a:spcPct val="100000"/>
            </a:lnSpc>
          </a:pPr>
          <a:r>
            <a:rPr lang="en-US" dirty="0">
              <a:solidFill>
                <a:schemeClr val="accent1">
                  <a:lumMod val="75000"/>
                </a:schemeClr>
              </a:solidFill>
            </a:rPr>
            <a:t>Include Administrative Preparedness into training &amp; exercises to ensure that the necessary administrative and legal framework is in place to support effective emergency response.</a:t>
          </a:r>
        </a:p>
      </dgm:t>
    </dgm:pt>
    <dgm:pt modelId="{32120E48-E31D-443E-BDC9-47C7B4A35B49}" type="parTrans" cxnId="{F97BA7FE-45EA-48D1-9B5B-02BEC7EDE205}">
      <dgm:prSet/>
      <dgm:spPr/>
      <dgm:t>
        <a:bodyPr/>
        <a:lstStyle/>
        <a:p>
          <a:endParaRPr lang="en-US"/>
        </a:p>
      </dgm:t>
    </dgm:pt>
    <dgm:pt modelId="{F8C75EF3-AC6A-423A-9D9B-6C4EDB87D5D3}" type="sibTrans" cxnId="{F97BA7FE-45EA-48D1-9B5B-02BEC7EDE205}">
      <dgm:prSet/>
      <dgm:spPr/>
      <dgm:t>
        <a:bodyPr/>
        <a:lstStyle/>
        <a:p>
          <a:endParaRPr lang="en-US"/>
        </a:p>
      </dgm:t>
    </dgm:pt>
    <dgm:pt modelId="{5C30A85C-EF5A-4784-97A5-1CC2E9E5AEFB}">
      <dgm:prSet/>
      <dgm:spPr/>
      <dgm:t>
        <a:bodyPr/>
        <a:lstStyle/>
        <a:p>
          <a:pPr>
            <a:lnSpc>
              <a:spcPct val="100000"/>
            </a:lnSpc>
          </a:pPr>
          <a:r>
            <a:rPr lang="en-US" dirty="0">
              <a:solidFill>
                <a:srgbClr val="317B52"/>
              </a:solidFill>
            </a:rPr>
            <a:t>This helps to streamline processes, improve coordination and enhance public health resilience. </a:t>
          </a:r>
        </a:p>
      </dgm:t>
    </dgm:pt>
    <dgm:pt modelId="{27AB8DC5-5E9F-43A0-89EA-6CF2806C2BE0}" type="parTrans" cxnId="{9DEDC32E-1925-4F05-AD16-248A90549A0F}">
      <dgm:prSet/>
      <dgm:spPr/>
      <dgm:t>
        <a:bodyPr/>
        <a:lstStyle/>
        <a:p>
          <a:endParaRPr lang="en-US"/>
        </a:p>
      </dgm:t>
    </dgm:pt>
    <dgm:pt modelId="{B35CE30D-DA5B-4D7F-B3DF-C2A62910ED8D}" type="sibTrans" cxnId="{9DEDC32E-1925-4F05-AD16-248A90549A0F}">
      <dgm:prSet/>
      <dgm:spPr/>
      <dgm:t>
        <a:bodyPr/>
        <a:lstStyle/>
        <a:p>
          <a:endParaRPr lang="en-US"/>
        </a:p>
      </dgm:t>
    </dgm:pt>
    <dgm:pt modelId="{F751EF11-E382-49C5-ACDD-EFC86907C29A}">
      <dgm:prSet/>
      <dgm:spPr/>
      <dgm:t>
        <a:bodyPr/>
        <a:lstStyle/>
        <a:p>
          <a:pPr>
            <a:lnSpc>
              <a:spcPct val="100000"/>
            </a:lnSpc>
          </a:pPr>
          <a:r>
            <a:rPr lang="en-US" dirty="0">
              <a:solidFill>
                <a:schemeClr val="accent6">
                  <a:lumMod val="50000"/>
                </a:schemeClr>
              </a:solidFill>
              <a:hlinkClick xmlns:r="http://schemas.openxmlformats.org/officeDocument/2006/relationships" r:id="rId1"/>
            </a:rPr>
            <a:t>NACCHO Administrative Preparedness Guidebook</a:t>
          </a:r>
          <a:endParaRPr lang="en-US" dirty="0">
            <a:solidFill>
              <a:schemeClr val="accent6">
                <a:lumMod val="50000"/>
              </a:schemeClr>
            </a:solidFill>
          </a:endParaRPr>
        </a:p>
      </dgm:t>
    </dgm:pt>
    <dgm:pt modelId="{17146AB0-3E98-47FC-9CF2-E29559E7493E}" type="parTrans" cxnId="{8E611372-335C-4961-B454-821ED97E8406}">
      <dgm:prSet/>
      <dgm:spPr/>
      <dgm:t>
        <a:bodyPr/>
        <a:lstStyle/>
        <a:p>
          <a:endParaRPr lang="en-US"/>
        </a:p>
      </dgm:t>
    </dgm:pt>
    <dgm:pt modelId="{798BA680-171A-4688-8720-8BB276E76934}" type="sibTrans" cxnId="{8E611372-335C-4961-B454-821ED97E8406}">
      <dgm:prSet/>
      <dgm:spPr/>
      <dgm:t>
        <a:bodyPr/>
        <a:lstStyle/>
        <a:p>
          <a:endParaRPr lang="en-US"/>
        </a:p>
      </dgm:t>
    </dgm:pt>
    <dgm:pt modelId="{8A2B0160-C41E-42EC-9389-5F0164097E30}">
      <dgm:prSet/>
      <dgm:spPr/>
      <dgm:t>
        <a:bodyPr/>
        <a:lstStyle/>
        <a:p>
          <a:pPr>
            <a:lnSpc>
              <a:spcPct val="100000"/>
            </a:lnSpc>
          </a:pPr>
          <a:r>
            <a:rPr lang="en-US" dirty="0">
              <a:solidFill>
                <a:schemeClr val="accent6">
                  <a:lumMod val="50000"/>
                </a:schemeClr>
              </a:solidFill>
              <a:hlinkClick xmlns:r="http://schemas.openxmlformats.org/officeDocument/2006/relationships" r:id="rId2"/>
            </a:rPr>
            <a:t>Public Health Emergency Exercise Toolkit -- CIDRAP</a:t>
          </a:r>
          <a:endParaRPr lang="en-US" dirty="0">
            <a:solidFill>
              <a:schemeClr val="accent6">
                <a:lumMod val="50000"/>
              </a:schemeClr>
            </a:solidFill>
          </a:endParaRPr>
        </a:p>
      </dgm:t>
    </dgm:pt>
    <dgm:pt modelId="{56585977-940F-4718-AD3B-2AA6EB6617FB}" type="parTrans" cxnId="{3FAF1FAB-8BDF-41FE-B1ED-1256FC29C3A7}">
      <dgm:prSet/>
      <dgm:spPr/>
      <dgm:t>
        <a:bodyPr/>
        <a:lstStyle/>
        <a:p>
          <a:endParaRPr lang="en-US"/>
        </a:p>
      </dgm:t>
    </dgm:pt>
    <dgm:pt modelId="{BA439BDC-9899-4E76-BEF2-2A9193F3614E}" type="sibTrans" cxnId="{3FAF1FAB-8BDF-41FE-B1ED-1256FC29C3A7}">
      <dgm:prSet/>
      <dgm:spPr/>
      <dgm:t>
        <a:bodyPr/>
        <a:lstStyle/>
        <a:p>
          <a:endParaRPr lang="en-US"/>
        </a:p>
      </dgm:t>
    </dgm:pt>
    <dgm:pt modelId="{6E47D86D-E6B0-485E-A1BC-B297CC112762}">
      <dgm:prSet/>
      <dgm:spPr/>
      <dgm:t>
        <a:bodyPr/>
        <a:lstStyle/>
        <a:p>
          <a:pPr>
            <a:lnSpc>
              <a:spcPct val="100000"/>
            </a:lnSpc>
          </a:pPr>
          <a:r>
            <a:rPr lang="en-US" dirty="0">
              <a:solidFill>
                <a:schemeClr val="accent6">
                  <a:lumMod val="50000"/>
                </a:schemeClr>
              </a:solidFill>
            </a:rPr>
            <a:t>FEMA.gov (IS courses)</a:t>
          </a:r>
        </a:p>
      </dgm:t>
    </dgm:pt>
    <dgm:pt modelId="{78288020-0F9D-4477-A77F-CBF5E3460C06}" type="parTrans" cxnId="{35B2875C-1020-46B6-9AD1-03CEAF4131BD}">
      <dgm:prSet/>
      <dgm:spPr/>
      <dgm:t>
        <a:bodyPr/>
        <a:lstStyle/>
        <a:p>
          <a:endParaRPr lang="en-US"/>
        </a:p>
      </dgm:t>
    </dgm:pt>
    <dgm:pt modelId="{9D0CF929-5D1F-4FF1-B483-9C133E0F5DC9}" type="sibTrans" cxnId="{35B2875C-1020-46B6-9AD1-03CEAF4131BD}">
      <dgm:prSet/>
      <dgm:spPr/>
      <dgm:t>
        <a:bodyPr/>
        <a:lstStyle/>
        <a:p>
          <a:endParaRPr lang="en-US"/>
        </a:p>
      </dgm:t>
    </dgm:pt>
    <dgm:pt modelId="{ABAE8652-3801-4C46-92D8-7A4E14E8E38C}" type="pres">
      <dgm:prSet presAssocID="{0BB486BA-5D0E-44F7-8374-945FB4418B28}" presName="root" presStyleCnt="0">
        <dgm:presLayoutVars>
          <dgm:dir/>
          <dgm:resizeHandles val="exact"/>
        </dgm:presLayoutVars>
      </dgm:prSet>
      <dgm:spPr/>
    </dgm:pt>
    <dgm:pt modelId="{6869C8AF-7A68-438D-AC22-DDFCBB4ADE6F}" type="pres">
      <dgm:prSet presAssocID="{414903C5-4512-4E3E-9929-534535743444}" presName="compNode" presStyleCnt="0"/>
      <dgm:spPr/>
    </dgm:pt>
    <dgm:pt modelId="{15122480-4291-47EA-8215-8D630F2FD4F8}" type="pres">
      <dgm:prSet presAssocID="{414903C5-4512-4E3E-9929-534535743444}" presName="bgRect" presStyleLbl="bgShp" presStyleIdx="0" presStyleCnt="5"/>
      <dgm:spPr/>
    </dgm:pt>
    <dgm:pt modelId="{94E90187-F891-49BB-ADA8-B1D748F830A9}" type="pres">
      <dgm:prSet presAssocID="{414903C5-4512-4E3E-9929-534535743444}" presName="iconRect" presStyleLbl="node1" presStyleIdx="0" presStyleCnt="5"/>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with solid fill"/>
        </a:ext>
      </dgm:extLst>
    </dgm:pt>
    <dgm:pt modelId="{7A0A7565-4A2C-40B5-8270-97700B8042C0}" type="pres">
      <dgm:prSet presAssocID="{414903C5-4512-4E3E-9929-534535743444}" presName="spaceRect" presStyleCnt="0"/>
      <dgm:spPr/>
    </dgm:pt>
    <dgm:pt modelId="{7DA3D941-5669-4452-AE93-8AF64FE4B3A8}" type="pres">
      <dgm:prSet presAssocID="{414903C5-4512-4E3E-9929-534535743444}" presName="parTx" presStyleLbl="revTx" presStyleIdx="0" presStyleCnt="5">
        <dgm:presLayoutVars>
          <dgm:chMax val="0"/>
          <dgm:chPref val="0"/>
        </dgm:presLayoutVars>
      </dgm:prSet>
      <dgm:spPr/>
    </dgm:pt>
    <dgm:pt modelId="{1C017EAB-49B6-41CF-8450-A474E8E004D5}" type="pres">
      <dgm:prSet presAssocID="{F8C75EF3-AC6A-423A-9D9B-6C4EDB87D5D3}" presName="sibTrans" presStyleCnt="0"/>
      <dgm:spPr/>
    </dgm:pt>
    <dgm:pt modelId="{92E33BCE-D34C-4F64-B029-3AD495FE02B6}" type="pres">
      <dgm:prSet presAssocID="{5C30A85C-EF5A-4784-97A5-1CC2E9E5AEFB}" presName="compNode" presStyleCnt="0"/>
      <dgm:spPr/>
    </dgm:pt>
    <dgm:pt modelId="{452D5144-2627-4662-9D8D-1C3B150019FA}" type="pres">
      <dgm:prSet presAssocID="{5C30A85C-EF5A-4784-97A5-1CC2E9E5AEFB}" presName="bgRect" presStyleLbl="bgShp" presStyleIdx="1" presStyleCnt="5"/>
      <dgm:spPr/>
    </dgm:pt>
    <dgm:pt modelId="{316B303E-E622-423E-8F7B-9D260299142B}" type="pres">
      <dgm:prSet presAssocID="{5C30A85C-EF5A-4784-97A5-1CC2E9E5AEFB}" presName="iconRect" presStyleLbl="node1" presStyleIdx="1"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Network"/>
        </a:ext>
      </dgm:extLst>
    </dgm:pt>
    <dgm:pt modelId="{E62EA1E9-E3E8-42FD-B103-05EC7D7DFEDD}" type="pres">
      <dgm:prSet presAssocID="{5C30A85C-EF5A-4784-97A5-1CC2E9E5AEFB}" presName="spaceRect" presStyleCnt="0"/>
      <dgm:spPr/>
    </dgm:pt>
    <dgm:pt modelId="{A5EBBA6F-4472-455E-AC56-684CA074067C}" type="pres">
      <dgm:prSet presAssocID="{5C30A85C-EF5A-4784-97A5-1CC2E9E5AEFB}" presName="parTx" presStyleLbl="revTx" presStyleIdx="1" presStyleCnt="5">
        <dgm:presLayoutVars>
          <dgm:chMax val="0"/>
          <dgm:chPref val="0"/>
        </dgm:presLayoutVars>
      </dgm:prSet>
      <dgm:spPr/>
    </dgm:pt>
    <dgm:pt modelId="{301788F8-C186-479D-8E80-F01D3FF50FA3}" type="pres">
      <dgm:prSet presAssocID="{B35CE30D-DA5B-4D7F-B3DF-C2A62910ED8D}" presName="sibTrans" presStyleCnt="0"/>
      <dgm:spPr/>
    </dgm:pt>
    <dgm:pt modelId="{9B36D327-E53D-4E74-B905-C3BF961C689A}" type="pres">
      <dgm:prSet presAssocID="{F751EF11-E382-49C5-ACDD-EFC86907C29A}" presName="compNode" presStyleCnt="0"/>
      <dgm:spPr/>
    </dgm:pt>
    <dgm:pt modelId="{EF8A1A09-4E59-41FC-8347-C6B237848F53}" type="pres">
      <dgm:prSet presAssocID="{F751EF11-E382-49C5-ACDD-EFC86907C29A}" presName="bgRect" presStyleLbl="bgShp" presStyleIdx="2" presStyleCnt="5"/>
      <dgm:spPr/>
    </dgm:pt>
    <dgm:pt modelId="{41277849-F383-4351-A1F1-646CEA34E19E}" type="pres">
      <dgm:prSet presAssocID="{F751EF11-E382-49C5-ACDD-EFC86907C29A}" presName="iconRect" presStyleLbl="node1" presStyleIdx="2"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cument"/>
        </a:ext>
      </dgm:extLst>
    </dgm:pt>
    <dgm:pt modelId="{DE0DA5B8-A262-4D95-A9D3-0BCAA5B2BB4C}" type="pres">
      <dgm:prSet presAssocID="{F751EF11-E382-49C5-ACDD-EFC86907C29A}" presName="spaceRect" presStyleCnt="0"/>
      <dgm:spPr/>
    </dgm:pt>
    <dgm:pt modelId="{6577AC6E-379D-46E6-9CC4-708B826EF21A}" type="pres">
      <dgm:prSet presAssocID="{F751EF11-E382-49C5-ACDD-EFC86907C29A}" presName="parTx" presStyleLbl="revTx" presStyleIdx="2" presStyleCnt="5">
        <dgm:presLayoutVars>
          <dgm:chMax val="0"/>
          <dgm:chPref val="0"/>
        </dgm:presLayoutVars>
      </dgm:prSet>
      <dgm:spPr/>
    </dgm:pt>
    <dgm:pt modelId="{4D9FFC61-A934-4C1D-9825-E70DB7C18B2A}" type="pres">
      <dgm:prSet presAssocID="{798BA680-171A-4688-8720-8BB276E76934}" presName="sibTrans" presStyleCnt="0"/>
      <dgm:spPr/>
    </dgm:pt>
    <dgm:pt modelId="{AF87DFDA-3C7B-41BE-8394-00F5A75A1AA5}" type="pres">
      <dgm:prSet presAssocID="{8A2B0160-C41E-42EC-9389-5F0164097E30}" presName="compNode" presStyleCnt="0"/>
      <dgm:spPr/>
    </dgm:pt>
    <dgm:pt modelId="{406A2DA5-CA15-4364-9A6C-2A9A3C2A2A44}" type="pres">
      <dgm:prSet presAssocID="{8A2B0160-C41E-42EC-9389-5F0164097E30}" presName="bgRect" presStyleLbl="bgShp" presStyleIdx="3" presStyleCnt="5"/>
      <dgm:spPr/>
    </dgm:pt>
    <dgm:pt modelId="{3E0BBCB4-5720-4D8D-A981-895F98588317}" type="pres">
      <dgm:prSet presAssocID="{8A2B0160-C41E-42EC-9389-5F0164097E30}" presName="iconRect" presStyleLbl="node1" presStyleIdx="3"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Tools"/>
        </a:ext>
      </dgm:extLst>
    </dgm:pt>
    <dgm:pt modelId="{1FFB5135-B46A-49E9-B514-0FCAAB360BD5}" type="pres">
      <dgm:prSet presAssocID="{8A2B0160-C41E-42EC-9389-5F0164097E30}" presName="spaceRect" presStyleCnt="0"/>
      <dgm:spPr/>
    </dgm:pt>
    <dgm:pt modelId="{8C2A7105-47CB-4246-8FD4-54122FADC7F5}" type="pres">
      <dgm:prSet presAssocID="{8A2B0160-C41E-42EC-9389-5F0164097E30}" presName="parTx" presStyleLbl="revTx" presStyleIdx="3" presStyleCnt="5">
        <dgm:presLayoutVars>
          <dgm:chMax val="0"/>
          <dgm:chPref val="0"/>
        </dgm:presLayoutVars>
      </dgm:prSet>
      <dgm:spPr/>
    </dgm:pt>
    <dgm:pt modelId="{30B6E06B-5B5B-4365-A02F-4B869A2386EC}" type="pres">
      <dgm:prSet presAssocID="{BA439BDC-9899-4E76-BEF2-2A9193F3614E}" presName="sibTrans" presStyleCnt="0"/>
      <dgm:spPr/>
    </dgm:pt>
    <dgm:pt modelId="{322BE737-E029-46FC-8104-6786A37FF004}" type="pres">
      <dgm:prSet presAssocID="{6E47D86D-E6B0-485E-A1BC-B297CC112762}" presName="compNode" presStyleCnt="0"/>
      <dgm:spPr/>
    </dgm:pt>
    <dgm:pt modelId="{4411DD9E-8299-43DC-991D-A4F76F7D33F2}" type="pres">
      <dgm:prSet presAssocID="{6E47D86D-E6B0-485E-A1BC-B297CC112762}" presName="bgRect" presStyleLbl="bgShp" presStyleIdx="4" presStyleCnt="5" custLinFactNeighborX="-28601" custLinFactNeighborY="-1385"/>
      <dgm:spPr/>
    </dgm:pt>
    <dgm:pt modelId="{6AE6F194-1721-4FEE-A091-6DA8C6C5E606}" type="pres">
      <dgm:prSet presAssocID="{6E47D86D-E6B0-485E-A1BC-B297CC112762}" presName="iconRect" presStyleLbl="node1" presStyleIdx="4" presStyleCnt="5"/>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Books"/>
        </a:ext>
      </dgm:extLst>
    </dgm:pt>
    <dgm:pt modelId="{66A3E756-FED1-4FC2-8839-13B9B113B950}" type="pres">
      <dgm:prSet presAssocID="{6E47D86D-E6B0-485E-A1BC-B297CC112762}" presName="spaceRect" presStyleCnt="0"/>
      <dgm:spPr/>
    </dgm:pt>
    <dgm:pt modelId="{0C682E49-4004-4ACA-9B8D-76D573D3CA4A}" type="pres">
      <dgm:prSet presAssocID="{6E47D86D-E6B0-485E-A1BC-B297CC112762}" presName="parTx" presStyleLbl="revTx" presStyleIdx="4" presStyleCnt="5">
        <dgm:presLayoutVars>
          <dgm:chMax val="0"/>
          <dgm:chPref val="0"/>
        </dgm:presLayoutVars>
      </dgm:prSet>
      <dgm:spPr/>
    </dgm:pt>
  </dgm:ptLst>
  <dgm:cxnLst>
    <dgm:cxn modelId="{9208150F-28BB-4EE5-9DC9-1AF1D6F49679}" type="presOf" srcId="{5C30A85C-EF5A-4784-97A5-1CC2E9E5AEFB}" destId="{A5EBBA6F-4472-455E-AC56-684CA074067C}" srcOrd="0" destOrd="0" presId="urn:microsoft.com/office/officeart/2018/2/layout/IconVerticalSolidList"/>
    <dgm:cxn modelId="{50C0E01D-989C-4AE2-A80C-857799D63982}" type="presOf" srcId="{0BB486BA-5D0E-44F7-8374-945FB4418B28}" destId="{ABAE8652-3801-4C46-92D8-7A4E14E8E38C}" srcOrd="0" destOrd="0" presId="urn:microsoft.com/office/officeart/2018/2/layout/IconVerticalSolidList"/>
    <dgm:cxn modelId="{9DEDC32E-1925-4F05-AD16-248A90549A0F}" srcId="{0BB486BA-5D0E-44F7-8374-945FB4418B28}" destId="{5C30A85C-EF5A-4784-97A5-1CC2E9E5AEFB}" srcOrd="1" destOrd="0" parTransId="{27AB8DC5-5E9F-43A0-89EA-6CF2806C2BE0}" sibTransId="{B35CE30D-DA5B-4D7F-B3DF-C2A62910ED8D}"/>
    <dgm:cxn modelId="{35B2875C-1020-46B6-9AD1-03CEAF4131BD}" srcId="{0BB486BA-5D0E-44F7-8374-945FB4418B28}" destId="{6E47D86D-E6B0-485E-A1BC-B297CC112762}" srcOrd="4" destOrd="0" parTransId="{78288020-0F9D-4477-A77F-CBF5E3460C06}" sibTransId="{9D0CF929-5D1F-4FF1-B483-9C133E0F5DC9}"/>
    <dgm:cxn modelId="{43149C47-36C5-45B4-A38C-295D2FB7CDDE}" type="presOf" srcId="{414903C5-4512-4E3E-9929-534535743444}" destId="{7DA3D941-5669-4452-AE93-8AF64FE4B3A8}" srcOrd="0" destOrd="0" presId="urn:microsoft.com/office/officeart/2018/2/layout/IconVerticalSolidList"/>
    <dgm:cxn modelId="{CE1D894D-D579-4A1C-887A-62A6BA86A150}" type="presOf" srcId="{F751EF11-E382-49C5-ACDD-EFC86907C29A}" destId="{6577AC6E-379D-46E6-9CC4-708B826EF21A}" srcOrd="0" destOrd="0" presId="urn:microsoft.com/office/officeart/2018/2/layout/IconVerticalSolidList"/>
    <dgm:cxn modelId="{8E611372-335C-4961-B454-821ED97E8406}" srcId="{0BB486BA-5D0E-44F7-8374-945FB4418B28}" destId="{F751EF11-E382-49C5-ACDD-EFC86907C29A}" srcOrd="2" destOrd="0" parTransId="{17146AB0-3E98-47FC-9CF2-E29559E7493E}" sibTransId="{798BA680-171A-4688-8720-8BB276E76934}"/>
    <dgm:cxn modelId="{A9C1C595-7D55-438A-8266-693B524006F6}" type="presOf" srcId="{8A2B0160-C41E-42EC-9389-5F0164097E30}" destId="{8C2A7105-47CB-4246-8FD4-54122FADC7F5}" srcOrd="0" destOrd="0" presId="urn:microsoft.com/office/officeart/2018/2/layout/IconVerticalSolidList"/>
    <dgm:cxn modelId="{3FAF1FAB-8BDF-41FE-B1ED-1256FC29C3A7}" srcId="{0BB486BA-5D0E-44F7-8374-945FB4418B28}" destId="{8A2B0160-C41E-42EC-9389-5F0164097E30}" srcOrd="3" destOrd="0" parTransId="{56585977-940F-4718-AD3B-2AA6EB6617FB}" sibTransId="{BA439BDC-9899-4E76-BEF2-2A9193F3614E}"/>
    <dgm:cxn modelId="{198142DB-ADB3-4ACB-A9E0-EA14D438E3ED}" type="presOf" srcId="{6E47D86D-E6B0-485E-A1BC-B297CC112762}" destId="{0C682E49-4004-4ACA-9B8D-76D573D3CA4A}" srcOrd="0" destOrd="0" presId="urn:microsoft.com/office/officeart/2018/2/layout/IconVerticalSolidList"/>
    <dgm:cxn modelId="{F97BA7FE-45EA-48D1-9B5B-02BEC7EDE205}" srcId="{0BB486BA-5D0E-44F7-8374-945FB4418B28}" destId="{414903C5-4512-4E3E-9929-534535743444}" srcOrd="0" destOrd="0" parTransId="{32120E48-E31D-443E-BDC9-47C7B4A35B49}" sibTransId="{F8C75EF3-AC6A-423A-9D9B-6C4EDB87D5D3}"/>
    <dgm:cxn modelId="{740A5538-1BB4-4560-9ED7-D2B3EB085DB1}" type="presParOf" srcId="{ABAE8652-3801-4C46-92D8-7A4E14E8E38C}" destId="{6869C8AF-7A68-438D-AC22-DDFCBB4ADE6F}" srcOrd="0" destOrd="0" presId="urn:microsoft.com/office/officeart/2018/2/layout/IconVerticalSolidList"/>
    <dgm:cxn modelId="{1AADB57E-98F0-449A-BEE1-47E536646698}" type="presParOf" srcId="{6869C8AF-7A68-438D-AC22-DDFCBB4ADE6F}" destId="{15122480-4291-47EA-8215-8D630F2FD4F8}" srcOrd="0" destOrd="0" presId="urn:microsoft.com/office/officeart/2018/2/layout/IconVerticalSolidList"/>
    <dgm:cxn modelId="{BBEDBC13-3582-4FB6-B0A3-16AFC46A84E1}" type="presParOf" srcId="{6869C8AF-7A68-438D-AC22-DDFCBB4ADE6F}" destId="{94E90187-F891-49BB-ADA8-B1D748F830A9}" srcOrd="1" destOrd="0" presId="urn:microsoft.com/office/officeart/2018/2/layout/IconVerticalSolidList"/>
    <dgm:cxn modelId="{EB46A686-A8C5-4BD4-853A-06822D200251}" type="presParOf" srcId="{6869C8AF-7A68-438D-AC22-DDFCBB4ADE6F}" destId="{7A0A7565-4A2C-40B5-8270-97700B8042C0}" srcOrd="2" destOrd="0" presId="urn:microsoft.com/office/officeart/2018/2/layout/IconVerticalSolidList"/>
    <dgm:cxn modelId="{7BB56310-914A-413B-BD0F-1CA9A78CC245}" type="presParOf" srcId="{6869C8AF-7A68-438D-AC22-DDFCBB4ADE6F}" destId="{7DA3D941-5669-4452-AE93-8AF64FE4B3A8}" srcOrd="3" destOrd="0" presId="urn:microsoft.com/office/officeart/2018/2/layout/IconVerticalSolidList"/>
    <dgm:cxn modelId="{EFC67AD3-97B7-4F4D-8A56-038278328DB6}" type="presParOf" srcId="{ABAE8652-3801-4C46-92D8-7A4E14E8E38C}" destId="{1C017EAB-49B6-41CF-8450-A474E8E004D5}" srcOrd="1" destOrd="0" presId="urn:microsoft.com/office/officeart/2018/2/layout/IconVerticalSolidList"/>
    <dgm:cxn modelId="{5D7EDE87-85F0-4DCE-B832-F2739ED89426}" type="presParOf" srcId="{ABAE8652-3801-4C46-92D8-7A4E14E8E38C}" destId="{92E33BCE-D34C-4F64-B029-3AD495FE02B6}" srcOrd="2" destOrd="0" presId="urn:microsoft.com/office/officeart/2018/2/layout/IconVerticalSolidList"/>
    <dgm:cxn modelId="{C7828714-EF15-4138-AE73-C87C97768B97}" type="presParOf" srcId="{92E33BCE-D34C-4F64-B029-3AD495FE02B6}" destId="{452D5144-2627-4662-9D8D-1C3B150019FA}" srcOrd="0" destOrd="0" presId="urn:microsoft.com/office/officeart/2018/2/layout/IconVerticalSolidList"/>
    <dgm:cxn modelId="{773EF729-767F-4125-AA72-0E194FE6020F}" type="presParOf" srcId="{92E33BCE-D34C-4F64-B029-3AD495FE02B6}" destId="{316B303E-E622-423E-8F7B-9D260299142B}" srcOrd="1" destOrd="0" presId="urn:microsoft.com/office/officeart/2018/2/layout/IconVerticalSolidList"/>
    <dgm:cxn modelId="{B8639F85-45A2-495F-BBDD-26163C38F5AE}" type="presParOf" srcId="{92E33BCE-D34C-4F64-B029-3AD495FE02B6}" destId="{E62EA1E9-E3E8-42FD-B103-05EC7D7DFEDD}" srcOrd="2" destOrd="0" presId="urn:microsoft.com/office/officeart/2018/2/layout/IconVerticalSolidList"/>
    <dgm:cxn modelId="{92A35CD3-C6C9-4D7B-B75D-68C0F5DDC77D}" type="presParOf" srcId="{92E33BCE-D34C-4F64-B029-3AD495FE02B6}" destId="{A5EBBA6F-4472-455E-AC56-684CA074067C}" srcOrd="3" destOrd="0" presId="urn:microsoft.com/office/officeart/2018/2/layout/IconVerticalSolidList"/>
    <dgm:cxn modelId="{F016265E-17E5-49DB-A718-403FC6CA198C}" type="presParOf" srcId="{ABAE8652-3801-4C46-92D8-7A4E14E8E38C}" destId="{301788F8-C186-479D-8E80-F01D3FF50FA3}" srcOrd="3" destOrd="0" presId="urn:microsoft.com/office/officeart/2018/2/layout/IconVerticalSolidList"/>
    <dgm:cxn modelId="{5502D7C5-49AA-46B9-AD13-AE5BCD6B7253}" type="presParOf" srcId="{ABAE8652-3801-4C46-92D8-7A4E14E8E38C}" destId="{9B36D327-E53D-4E74-B905-C3BF961C689A}" srcOrd="4" destOrd="0" presId="urn:microsoft.com/office/officeart/2018/2/layout/IconVerticalSolidList"/>
    <dgm:cxn modelId="{F1FC907B-E9B6-43DC-BF71-BF1FBB72CA0E}" type="presParOf" srcId="{9B36D327-E53D-4E74-B905-C3BF961C689A}" destId="{EF8A1A09-4E59-41FC-8347-C6B237848F53}" srcOrd="0" destOrd="0" presId="urn:microsoft.com/office/officeart/2018/2/layout/IconVerticalSolidList"/>
    <dgm:cxn modelId="{EB43792B-6E65-429A-AB6C-46513E75A6E6}" type="presParOf" srcId="{9B36D327-E53D-4E74-B905-C3BF961C689A}" destId="{41277849-F383-4351-A1F1-646CEA34E19E}" srcOrd="1" destOrd="0" presId="urn:microsoft.com/office/officeart/2018/2/layout/IconVerticalSolidList"/>
    <dgm:cxn modelId="{5422EB9C-A08B-4D9A-BA21-2A0D5AF3A840}" type="presParOf" srcId="{9B36D327-E53D-4E74-B905-C3BF961C689A}" destId="{DE0DA5B8-A262-4D95-A9D3-0BCAA5B2BB4C}" srcOrd="2" destOrd="0" presId="urn:microsoft.com/office/officeart/2018/2/layout/IconVerticalSolidList"/>
    <dgm:cxn modelId="{D6791136-51C0-41D8-94B4-F758F0405335}" type="presParOf" srcId="{9B36D327-E53D-4E74-B905-C3BF961C689A}" destId="{6577AC6E-379D-46E6-9CC4-708B826EF21A}" srcOrd="3" destOrd="0" presId="urn:microsoft.com/office/officeart/2018/2/layout/IconVerticalSolidList"/>
    <dgm:cxn modelId="{648E85DD-3AD2-484A-B99C-5B9BF17C73C3}" type="presParOf" srcId="{ABAE8652-3801-4C46-92D8-7A4E14E8E38C}" destId="{4D9FFC61-A934-4C1D-9825-E70DB7C18B2A}" srcOrd="5" destOrd="0" presId="urn:microsoft.com/office/officeart/2018/2/layout/IconVerticalSolidList"/>
    <dgm:cxn modelId="{DC44F951-6889-4680-8B5C-B39DA4B22EB5}" type="presParOf" srcId="{ABAE8652-3801-4C46-92D8-7A4E14E8E38C}" destId="{AF87DFDA-3C7B-41BE-8394-00F5A75A1AA5}" srcOrd="6" destOrd="0" presId="urn:microsoft.com/office/officeart/2018/2/layout/IconVerticalSolidList"/>
    <dgm:cxn modelId="{331B1C3C-C8A7-4D7A-A4EA-D0773713DB5C}" type="presParOf" srcId="{AF87DFDA-3C7B-41BE-8394-00F5A75A1AA5}" destId="{406A2DA5-CA15-4364-9A6C-2A9A3C2A2A44}" srcOrd="0" destOrd="0" presId="urn:microsoft.com/office/officeart/2018/2/layout/IconVerticalSolidList"/>
    <dgm:cxn modelId="{13FEC951-0507-4AA3-A2EE-3459042DE138}" type="presParOf" srcId="{AF87DFDA-3C7B-41BE-8394-00F5A75A1AA5}" destId="{3E0BBCB4-5720-4D8D-A981-895F98588317}" srcOrd="1" destOrd="0" presId="urn:microsoft.com/office/officeart/2018/2/layout/IconVerticalSolidList"/>
    <dgm:cxn modelId="{E14FFD94-2696-4885-B12E-0806FAB42DA5}" type="presParOf" srcId="{AF87DFDA-3C7B-41BE-8394-00F5A75A1AA5}" destId="{1FFB5135-B46A-49E9-B514-0FCAAB360BD5}" srcOrd="2" destOrd="0" presId="urn:microsoft.com/office/officeart/2018/2/layout/IconVerticalSolidList"/>
    <dgm:cxn modelId="{65D0C0DF-F9E0-4DCA-8D88-F0610D551F10}" type="presParOf" srcId="{AF87DFDA-3C7B-41BE-8394-00F5A75A1AA5}" destId="{8C2A7105-47CB-4246-8FD4-54122FADC7F5}" srcOrd="3" destOrd="0" presId="urn:microsoft.com/office/officeart/2018/2/layout/IconVerticalSolidList"/>
    <dgm:cxn modelId="{AD29C7ED-EA9C-4924-B182-1F3302F8F87E}" type="presParOf" srcId="{ABAE8652-3801-4C46-92D8-7A4E14E8E38C}" destId="{30B6E06B-5B5B-4365-A02F-4B869A2386EC}" srcOrd="7" destOrd="0" presId="urn:microsoft.com/office/officeart/2018/2/layout/IconVerticalSolidList"/>
    <dgm:cxn modelId="{043D55DC-AB39-4340-A9B9-AC71AEDE94F6}" type="presParOf" srcId="{ABAE8652-3801-4C46-92D8-7A4E14E8E38C}" destId="{322BE737-E029-46FC-8104-6786A37FF004}" srcOrd="8" destOrd="0" presId="urn:microsoft.com/office/officeart/2018/2/layout/IconVerticalSolidList"/>
    <dgm:cxn modelId="{453EC47C-291D-4FB7-8EFB-083B0002E3C1}" type="presParOf" srcId="{322BE737-E029-46FC-8104-6786A37FF004}" destId="{4411DD9E-8299-43DC-991D-A4F76F7D33F2}" srcOrd="0" destOrd="0" presId="urn:microsoft.com/office/officeart/2018/2/layout/IconVerticalSolidList"/>
    <dgm:cxn modelId="{8E6BA13D-06E9-470C-B121-1BE9FB57D946}" type="presParOf" srcId="{322BE737-E029-46FC-8104-6786A37FF004}" destId="{6AE6F194-1721-4FEE-A091-6DA8C6C5E606}" srcOrd="1" destOrd="0" presId="urn:microsoft.com/office/officeart/2018/2/layout/IconVerticalSolidList"/>
    <dgm:cxn modelId="{201AD56A-43A3-444D-9BC0-4B92CC3BA163}" type="presParOf" srcId="{322BE737-E029-46FC-8104-6786A37FF004}" destId="{66A3E756-FED1-4FC2-8839-13B9B113B950}" srcOrd="2" destOrd="0" presId="urn:microsoft.com/office/officeart/2018/2/layout/IconVerticalSolidList"/>
    <dgm:cxn modelId="{A527829A-1E7D-4DCB-86B0-A570410EB4C6}" type="presParOf" srcId="{322BE737-E029-46FC-8104-6786A37FF004}" destId="{0C682E49-4004-4ACA-9B8D-76D573D3CA4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22480-4291-47EA-8215-8D630F2FD4F8}">
      <dsp:nvSpPr>
        <dsp:cNvPr id="0" name=""/>
        <dsp:cNvSpPr/>
      </dsp:nvSpPr>
      <dsp:spPr>
        <a:xfrm>
          <a:off x="0" y="4775"/>
          <a:ext cx="6227200" cy="101718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E90187-F891-49BB-ADA8-B1D748F830A9}">
      <dsp:nvSpPr>
        <dsp:cNvPr id="0" name=""/>
        <dsp:cNvSpPr/>
      </dsp:nvSpPr>
      <dsp:spPr>
        <a:xfrm>
          <a:off x="307697" y="233641"/>
          <a:ext cx="559449" cy="55944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A3D941-5669-4452-AE93-8AF64FE4B3A8}">
      <dsp:nvSpPr>
        <dsp:cNvPr id="0" name=""/>
        <dsp:cNvSpPr/>
      </dsp:nvSpPr>
      <dsp:spPr>
        <a:xfrm>
          <a:off x="1174843" y="4775"/>
          <a:ext cx="5052356" cy="1017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652" tIns="107652" rIns="107652" bIns="107652" numCol="1" spcCol="1270" anchor="ctr" anchorCtr="0">
          <a:noAutofit/>
        </a:bodyPr>
        <a:lstStyle/>
        <a:p>
          <a:pPr marL="0" lvl="0" indent="0" algn="l" defTabSz="622300">
            <a:lnSpc>
              <a:spcPct val="100000"/>
            </a:lnSpc>
            <a:spcBef>
              <a:spcPct val="0"/>
            </a:spcBef>
            <a:spcAft>
              <a:spcPct val="35000"/>
            </a:spcAft>
            <a:buNone/>
          </a:pPr>
          <a:r>
            <a:rPr lang="en-US" sz="1400" kern="1200" dirty="0">
              <a:solidFill>
                <a:schemeClr val="accent1">
                  <a:lumMod val="75000"/>
                </a:schemeClr>
              </a:solidFill>
            </a:rPr>
            <a:t>Include Administrative Preparedness into training &amp; exercises to ensure that the necessary administrative and legal framework is in place to support effective emergency response.</a:t>
          </a:r>
        </a:p>
      </dsp:txBody>
      <dsp:txXfrm>
        <a:off x="1174843" y="4775"/>
        <a:ext cx="5052356" cy="1017180"/>
      </dsp:txXfrm>
    </dsp:sp>
    <dsp:sp modelId="{452D5144-2627-4662-9D8D-1C3B150019FA}">
      <dsp:nvSpPr>
        <dsp:cNvPr id="0" name=""/>
        <dsp:cNvSpPr/>
      </dsp:nvSpPr>
      <dsp:spPr>
        <a:xfrm>
          <a:off x="0" y="1276250"/>
          <a:ext cx="6227200" cy="101718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6B303E-E622-423E-8F7B-9D260299142B}">
      <dsp:nvSpPr>
        <dsp:cNvPr id="0" name=""/>
        <dsp:cNvSpPr/>
      </dsp:nvSpPr>
      <dsp:spPr>
        <a:xfrm>
          <a:off x="307697" y="1505116"/>
          <a:ext cx="559449" cy="55944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EBBA6F-4472-455E-AC56-684CA074067C}">
      <dsp:nvSpPr>
        <dsp:cNvPr id="0" name=""/>
        <dsp:cNvSpPr/>
      </dsp:nvSpPr>
      <dsp:spPr>
        <a:xfrm>
          <a:off x="1174843" y="1276250"/>
          <a:ext cx="5052356" cy="1017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652" tIns="107652" rIns="107652" bIns="107652" numCol="1" spcCol="1270" anchor="ctr" anchorCtr="0">
          <a:noAutofit/>
        </a:bodyPr>
        <a:lstStyle/>
        <a:p>
          <a:pPr marL="0" lvl="0" indent="0" algn="l" defTabSz="622300">
            <a:lnSpc>
              <a:spcPct val="100000"/>
            </a:lnSpc>
            <a:spcBef>
              <a:spcPct val="0"/>
            </a:spcBef>
            <a:spcAft>
              <a:spcPct val="35000"/>
            </a:spcAft>
            <a:buNone/>
          </a:pPr>
          <a:r>
            <a:rPr lang="en-US" sz="1400" kern="1200" dirty="0">
              <a:solidFill>
                <a:srgbClr val="317B52"/>
              </a:solidFill>
            </a:rPr>
            <a:t>This helps to streamline processes, improve coordination and enhance public health resilience. </a:t>
          </a:r>
        </a:p>
      </dsp:txBody>
      <dsp:txXfrm>
        <a:off x="1174843" y="1276250"/>
        <a:ext cx="5052356" cy="1017180"/>
      </dsp:txXfrm>
    </dsp:sp>
    <dsp:sp modelId="{EF8A1A09-4E59-41FC-8347-C6B237848F53}">
      <dsp:nvSpPr>
        <dsp:cNvPr id="0" name=""/>
        <dsp:cNvSpPr/>
      </dsp:nvSpPr>
      <dsp:spPr>
        <a:xfrm>
          <a:off x="0" y="2547726"/>
          <a:ext cx="6227200" cy="101718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277849-F383-4351-A1F1-646CEA34E19E}">
      <dsp:nvSpPr>
        <dsp:cNvPr id="0" name=""/>
        <dsp:cNvSpPr/>
      </dsp:nvSpPr>
      <dsp:spPr>
        <a:xfrm>
          <a:off x="307697" y="2776591"/>
          <a:ext cx="559449" cy="559449"/>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77AC6E-379D-46E6-9CC4-708B826EF21A}">
      <dsp:nvSpPr>
        <dsp:cNvPr id="0" name=""/>
        <dsp:cNvSpPr/>
      </dsp:nvSpPr>
      <dsp:spPr>
        <a:xfrm>
          <a:off x="1174843" y="2547726"/>
          <a:ext cx="5052356" cy="1017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652" tIns="107652" rIns="107652" bIns="107652" numCol="1" spcCol="1270" anchor="ctr" anchorCtr="0">
          <a:noAutofit/>
        </a:bodyPr>
        <a:lstStyle/>
        <a:p>
          <a:pPr marL="0" lvl="0" indent="0" algn="l" defTabSz="622300">
            <a:lnSpc>
              <a:spcPct val="100000"/>
            </a:lnSpc>
            <a:spcBef>
              <a:spcPct val="0"/>
            </a:spcBef>
            <a:spcAft>
              <a:spcPct val="35000"/>
            </a:spcAft>
            <a:buNone/>
          </a:pPr>
          <a:r>
            <a:rPr lang="en-US" sz="1400" kern="1200" dirty="0">
              <a:solidFill>
                <a:schemeClr val="accent6">
                  <a:lumMod val="50000"/>
                </a:schemeClr>
              </a:solidFill>
              <a:hlinkClick xmlns:r="http://schemas.openxmlformats.org/officeDocument/2006/relationships" r:id="rId7"/>
            </a:rPr>
            <a:t>NACCHO Administrative Preparedness Guidebook</a:t>
          </a:r>
          <a:endParaRPr lang="en-US" sz="1400" kern="1200" dirty="0">
            <a:solidFill>
              <a:schemeClr val="accent6">
                <a:lumMod val="50000"/>
              </a:schemeClr>
            </a:solidFill>
          </a:endParaRPr>
        </a:p>
      </dsp:txBody>
      <dsp:txXfrm>
        <a:off x="1174843" y="2547726"/>
        <a:ext cx="5052356" cy="1017180"/>
      </dsp:txXfrm>
    </dsp:sp>
    <dsp:sp modelId="{406A2DA5-CA15-4364-9A6C-2A9A3C2A2A44}">
      <dsp:nvSpPr>
        <dsp:cNvPr id="0" name=""/>
        <dsp:cNvSpPr/>
      </dsp:nvSpPr>
      <dsp:spPr>
        <a:xfrm>
          <a:off x="0" y="3819201"/>
          <a:ext cx="6227200" cy="101718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0BBCB4-5720-4D8D-A981-895F98588317}">
      <dsp:nvSpPr>
        <dsp:cNvPr id="0" name=""/>
        <dsp:cNvSpPr/>
      </dsp:nvSpPr>
      <dsp:spPr>
        <a:xfrm>
          <a:off x="307697" y="4048067"/>
          <a:ext cx="559449" cy="559449"/>
        </a:xfrm>
        <a:prstGeom prst="rect">
          <a:avLst/>
        </a:prstGeom>
        <a:blipFill>
          <a:blip xmlns:r="http://schemas.openxmlformats.org/officeDocument/2006/relationships"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2A7105-47CB-4246-8FD4-54122FADC7F5}">
      <dsp:nvSpPr>
        <dsp:cNvPr id="0" name=""/>
        <dsp:cNvSpPr/>
      </dsp:nvSpPr>
      <dsp:spPr>
        <a:xfrm>
          <a:off x="1174843" y="3819201"/>
          <a:ext cx="5052356" cy="1017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652" tIns="107652" rIns="107652" bIns="107652" numCol="1" spcCol="1270" anchor="ctr" anchorCtr="0">
          <a:noAutofit/>
        </a:bodyPr>
        <a:lstStyle/>
        <a:p>
          <a:pPr marL="0" lvl="0" indent="0" algn="l" defTabSz="622300">
            <a:lnSpc>
              <a:spcPct val="100000"/>
            </a:lnSpc>
            <a:spcBef>
              <a:spcPct val="0"/>
            </a:spcBef>
            <a:spcAft>
              <a:spcPct val="35000"/>
            </a:spcAft>
            <a:buNone/>
          </a:pPr>
          <a:r>
            <a:rPr lang="en-US" sz="1400" kern="1200" dirty="0">
              <a:solidFill>
                <a:schemeClr val="accent6">
                  <a:lumMod val="50000"/>
                </a:schemeClr>
              </a:solidFill>
              <a:hlinkClick xmlns:r="http://schemas.openxmlformats.org/officeDocument/2006/relationships" r:id="rId10"/>
            </a:rPr>
            <a:t>Public Health Emergency Exercise Toolkit -- CIDRAP</a:t>
          </a:r>
          <a:endParaRPr lang="en-US" sz="1400" kern="1200" dirty="0">
            <a:solidFill>
              <a:schemeClr val="accent6">
                <a:lumMod val="50000"/>
              </a:schemeClr>
            </a:solidFill>
          </a:endParaRPr>
        </a:p>
      </dsp:txBody>
      <dsp:txXfrm>
        <a:off x="1174843" y="3819201"/>
        <a:ext cx="5052356" cy="1017180"/>
      </dsp:txXfrm>
    </dsp:sp>
    <dsp:sp modelId="{4411DD9E-8299-43DC-991D-A4F76F7D33F2}">
      <dsp:nvSpPr>
        <dsp:cNvPr id="0" name=""/>
        <dsp:cNvSpPr/>
      </dsp:nvSpPr>
      <dsp:spPr>
        <a:xfrm>
          <a:off x="0" y="5076589"/>
          <a:ext cx="6227200" cy="101718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E6F194-1721-4FEE-A091-6DA8C6C5E606}">
      <dsp:nvSpPr>
        <dsp:cNvPr id="0" name=""/>
        <dsp:cNvSpPr/>
      </dsp:nvSpPr>
      <dsp:spPr>
        <a:xfrm>
          <a:off x="307697" y="5319542"/>
          <a:ext cx="559449" cy="559449"/>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682E49-4004-4ACA-9B8D-76D573D3CA4A}">
      <dsp:nvSpPr>
        <dsp:cNvPr id="0" name=""/>
        <dsp:cNvSpPr/>
      </dsp:nvSpPr>
      <dsp:spPr>
        <a:xfrm>
          <a:off x="1174843" y="5090677"/>
          <a:ext cx="5052356" cy="1017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652" tIns="107652" rIns="107652" bIns="107652" numCol="1" spcCol="1270" anchor="ctr" anchorCtr="0">
          <a:noAutofit/>
        </a:bodyPr>
        <a:lstStyle/>
        <a:p>
          <a:pPr marL="0" lvl="0" indent="0" algn="l" defTabSz="622300">
            <a:lnSpc>
              <a:spcPct val="100000"/>
            </a:lnSpc>
            <a:spcBef>
              <a:spcPct val="0"/>
            </a:spcBef>
            <a:spcAft>
              <a:spcPct val="35000"/>
            </a:spcAft>
            <a:buNone/>
          </a:pPr>
          <a:r>
            <a:rPr lang="en-US" sz="1400" kern="1200" dirty="0">
              <a:solidFill>
                <a:schemeClr val="accent6">
                  <a:lumMod val="50000"/>
                </a:schemeClr>
              </a:solidFill>
            </a:rPr>
            <a:t>FEMA.gov (IS courses)</a:t>
          </a:r>
        </a:p>
      </dsp:txBody>
      <dsp:txXfrm>
        <a:off x="1174843" y="5090677"/>
        <a:ext cx="5052356" cy="101718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198972-73C8-9327-0850-18A6425134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55A2EB-01C3-20E0-FF45-07CCC8672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D1EC30-5B0B-48D0-A1A8-66A96720DF24}" type="datetimeFigureOut">
              <a:rPr lang="en-US" smtClean="0"/>
              <a:t>05/09/2025</a:t>
            </a:fld>
            <a:endParaRPr lang="en-US" dirty="0"/>
          </a:p>
        </p:txBody>
      </p:sp>
      <p:sp>
        <p:nvSpPr>
          <p:cNvPr id="4" name="Footer Placeholder 3">
            <a:extLst>
              <a:ext uri="{FF2B5EF4-FFF2-40B4-BE49-F238E27FC236}">
                <a16:creationId xmlns:a16="http://schemas.microsoft.com/office/drawing/2014/main" id="{91C50A84-CDF8-9D1C-7599-D1B543581C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BAAFBD2-1F7B-DB18-5994-6D22C6743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FBFCE-2205-4B9C-81E5-532E0690D8C1}" type="slidenum">
              <a:rPr lang="en-US" smtClean="0"/>
              <a:t>‹#›</a:t>
            </a:fld>
            <a:endParaRPr lang="en-US" dirty="0"/>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68A4D-42A7-45F7-9930-00E8DCB48D7E}" type="datetimeFigureOut">
              <a:rPr lang="en-US" smtClean="0"/>
              <a:t>05/09/2025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D6F49-EBB7-4CCF-97A8-E526BB28BB69}" type="slidenum">
              <a:rPr lang="en-US" smtClean="0"/>
              <a:t>‹#›</a:t>
            </a:fld>
            <a:endParaRPr lang="en-US" dirty="0"/>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Administrative</a:t>
            </a:r>
            <a:r>
              <a:rPr lang="en-US" baseline="0" dirty="0"/>
              <a:t> Preparedness is the process for ensuring fiscal (money) and administrative authorities and practices are in place that tell us how to hire, contract, receive and spend funding, halt funding expenditures, during public health emergencies. It helps us to fill funding gaps and staffing gaps created by an emergency, skip the red tape of some purchasing or hiring procedures or even reassign current personnel, and it is a REQUIREMENT OF THE PHEP AGREEMENT. </a:t>
            </a:r>
            <a:endParaRPr lang="en-US" dirty="0"/>
          </a:p>
        </p:txBody>
      </p:sp>
      <p:sp>
        <p:nvSpPr>
          <p:cNvPr id="4" name="Slide Number Placeholder 3"/>
          <p:cNvSpPr>
            <a:spLocks noGrp="1"/>
          </p:cNvSpPr>
          <p:nvPr>
            <p:ph type="sldNum" sz="quarter" idx="10"/>
          </p:nvPr>
        </p:nvSpPr>
        <p:spPr/>
        <p:txBody>
          <a:bodyPr/>
          <a:lstStyle/>
          <a:p>
            <a:fld id="{BFDD6F49-EBB7-4CCF-97A8-E526BB28BB69}" type="slidenum">
              <a:rPr lang="en-US" smtClean="0"/>
              <a:t>3</a:t>
            </a:fld>
            <a:endParaRPr lang="en-US" dirty="0"/>
          </a:p>
        </p:txBody>
      </p:sp>
    </p:spTree>
    <p:extLst>
      <p:ext uri="{BB962C8B-B14F-4D97-AF65-F5344CB8AC3E}">
        <p14:creationId xmlns:p14="http://schemas.microsoft.com/office/powerpoint/2010/main" val="2526945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that cycle</a:t>
            </a:r>
            <a:r>
              <a:rPr lang="en-US" baseline="0" dirty="0"/>
              <a:t> a little closer: </a:t>
            </a:r>
          </a:p>
          <a:p>
            <a:endParaRPr lang="en-US" baseline="0" dirty="0"/>
          </a:p>
          <a:p>
            <a:r>
              <a:rPr lang="en-US" baseline="0" dirty="0"/>
              <a:t>During your capabilities assessment – look at your administrative supports, policies, and procedures</a:t>
            </a:r>
          </a:p>
          <a:p>
            <a:r>
              <a:rPr lang="en-US" baseline="0" dirty="0"/>
              <a:t>During the construction of your Integrated Preparedness Plan – incorporate Administrative practices into your training &amp; exercises. Public Health Law training. We are doing radiological training for department. I will be exercising our new human resource position with gap filling of staff for opening of decontamination centers and staffing the EOC. Our health officer will be working closely with county commissioners discussing the fiscal responsibilities of the county and the power plant. All of these things happen behind the scenes – be sure to document them. Track your actions in the After Action Reports and put those identified risks into your improvement plan. </a:t>
            </a:r>
            <a:endParaRPr lang="en-US" dirty="0"/>
          </a:p>
        </p:txBody>
      </p:sp>
      <p:sp>
        <p:nvSpPr>
          <p:cNvPr id="4" name="Slide Number Placeholder 3"/>
          <p:cNvSpPr>
            <a:spLocks noGrp="1"/>
          </p:cNvSpPr>
          <p:nvPr>
            <p:ph type="sldNum" sz="quarter" idx="10"/>
          </p:nvPr>
        </p:nvSpPr>
        <p:spPr/>
        <p:txBody>
          <a:bodyPr/>
          <a:lstStyle/>
          <a:p>
            <a:fld id="{BFDD6F49-EBB7-4CCF-97A8-E526BB28BB69}" type="slidenum">
              <a:rPr lang="en-US" smtClean="0"/>
              <a:t>12</a:t>
            </a:fld>
            <a:endParaRPr lang="en-US" dirty="0"/>
          </a:p>
        </p:txBody>
      </p:sp>
    </p:spTree>
    <p:extLst>
      <p:ext uri="{BB962C8B-B14F-4D97-AF65-F5344CB8AC3E}">
        <p14:creationId xmlns:p14="http://schemas.microsoft.com/office/powerpoint/2010/main" val="2109544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few quotes about planning….</a:t>
            </a:r>
          </a:p>
        </p:txBody>
      </p:sp>
      <p:sp>
        <p:nvSpPr>
          <p:cNvPr id="4" name="Slide Number Placeholder 3"/>
          <p:cNvSpPr>
            <a:spLocks noGrp="1"/>
          </p:cNvSpPr>
          <p:nvPr>
            <p:ph type="sldNum" sz="quarter" idx="10"/>
          </p:nvPr>
        </p:nvSpPr>
        <p:spPr/>
        <p:txBody>
          <a:bodyPr/>
          <a:lstStyle/>
          <a:p>
            <a:fld id="{BFDD6F49-EBB7-4CCF-97A8-E526BB28BB69}" type="slidenum">
              <a:rPr lang="en-US" smtClean="0"/>
              <a:t>13</a:t>
            </a:fld>
            <a:endParaRPr lang="en-US" dirty="0"/>
          </a:p>
        </p:txBody>
      </p:sp>
    </p:spTree>
    <p:extLst>
      <p:ext uri="{BB962C8B-B14F-4D97-AF65-F5344CB8AC3E}">
        <p14:creationId xmlns:p14="http://schemas.microsoft.com/office/powerpoint/2010/main" val="2791384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public health administrative preparedness plan typically includes several key components to ensure that fiscal, legal, and administrative processes are streamlined and effective during emergencies. Here are some of the main elements:</a:t>
            </a:r>
          </a:p>
          <a:p>
            <a:pPr marL="285750" indent="-285750">
              <a:buFont typeface="Arial"/>
              <a:buChar char="•"/>
            </a:pPr>
            <a:r>
              <a:rPr lang="en-US" dirty="0"/>
              <a:t>Fiscal Authorities: Ensuring that funding mechanisms are in place to quickly allocate resources during an emergency </a:t>
            </a:r>
          </a:p>
          <a:p>
            <a:pPr marL="285750" indent="-285750">
              <a:buFont typeface="Arial"/>
              <a:buChar char="•"/>
            </a:pPr>
            <a:r>
              <a:rPr lang="en-US" dirty="0"/>
              <a:t>Legal Authorities: Identifying and modifying legal and regulatory requirements that may impede rapid response efforts</a:t>
            </a:r>
          </a:p>
          <a:p>
            <a:pPr marL="285750" indent="-285750">
              <a:buFont typeface="Arial"/>
              <a:buChar char="•"/>
            </a:pPr>
            <a:r>
              <a:rPr lang="en-US" dirty="0"/>
              <a:t>Administrative</a:t>
            </a:r>
            <a:r>
              <a:rPr lang="en-US" baseline="0" dirty="0"/>
              <a:t> Preparedness such as: </a:t>
            </a: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lang="en-US" dirty="0"/>
              <a:t>Communication and Coordination: Ensuring effective communication channels and coordination among various departments and agencies </a:t>
            </a:r>
          </a:p>
          <a:p>
            <a:pPr marL="742950" lvl="1" indent="-285750">
              <a:buFont typeface="Arial"/>
              <a:buChar char="•"/>
            </a:pPr>
            <a:r>
              <a:rPr lang="en-US" dirty="0"/>
              <a:t>Hiring and Staffing: Developing protocols for the swift hiring or reassignment of personnel to meet emergency needs </a:t>
            </a:r>
          </a:p>
          <a:p>
            <a:pPr marL="742950" lvl="1" indent="-285750">
              <a:buFont typeface="Arial"/>
              <a:buChar char="•"/>
            </a:pPr>
            <a:r>
              <a:rPr lang="en-US" dirty="0"/>
              <a:t>Procurement Processes: Establishing procedures for the rapid acquisition of necessary supplies and services </a:t>
            </a:r>
          </a:p>
          <a:p>
            <a:pPr marL="742950" lvl="1" indent="-285750">
              <a:buFont typeface="Arial"/>
              <a:buChar char="•"/>
            </a:pPr>
            <a:r>
              <a:rPr lang="en-US" dirty="0"/>
              <a:t>Contracting Procedures: Streamlining the process for creating and managing contracts with vendors and service providers </a:t>
            </a:r>
          </a:p>
          <a:p>
            <a:pPr marL="285750" indent="-285750">
              <a:buFont typeface="Arial"/>
              <a:buChar char="•"/>
            </a:pPr>
            <a:r>
              <a:rPr lang="en-US" dirty="0"/>
              <a:t>Emergency Declarations: Procedures for declaring emergencies to activate special administrative powers </a:t>
            </a:r>
          </a:p>
          <a:p>
            <a:pPr marL="285750" indent="-285750">
              <a:buFont typeface="Arial"/>
              <a:buChar char="•"/>
            </a:pPr>
            <a:r>
              <a:rPr lang="en-US" dirty="0"/>
              <a:t>Training and Exercises: Regularly conducting drills and exercises to test and improve administrative preparedness capabilities </a:t>
            </a:r>
          </a:p>
          <a:p>
            <a:endParaRPr lang="en-US" b="1" dirty="0"/>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FDD6F49-EBB7-4CCF-97A8-E526BB28BB69}" type="slidenum">
              <a:rPr lang="en-US" smtClean="0"/>
              <a:t>4</a:t>
            </a:fld>
            <a:endParaRPr lang="en-US" dirty="0"/>
          </a:p>
        </p:txBody>
      </p:sp>
    </p:spTree>
    <p:extLst>
      <p:ext uri="{BB962C8B-B14F-4D97-AF65-F5344CB8AC3E}">
        <p14:creationId xmlns:p14="http://schemas.microsoft.com/office/powerpoint/2010/main" val="1159915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PHEP ELC Epi &amp; Lab Capacity</a:t>
            </a:r>
          </a:p>
          <a:p>
            <a:endParaRPr lang="en-US" dirty="0">
              <a:latin typeface="Calibri"/>
              <a:ea typeface="Calibri"/>
              <a:cs typeface="Calibri"/>
            </a:endParaRPr>
          </a:p>
          <a:p>
            <a:r>
              <a:rPr lang="en-US">
                <a:latin typeface="Calibri"/>
                <a:ea typeface="Calibri"/>
                <a:cs typeface="Calibri"/>
              </a:rPr>
              <a:t>We know how to accept and allocate federal and state funds, we do it everyday. Local </a:t>
            </a:r>
            <a:r>
              <a:rPr lang="en-US" dirty="0" err="1">
                <a:latin typeface="Calibri"/>
                <a:ea typeface="Calibri"/>
                <a:cs typeface="Calibri"/>
              </a:rPr>
              <a:t>apprpriations</a:t>
            </a:r>
            <a:r>
              <a:rPr lang="en-US" dirty="0">
                <a:latin typeface="Calibri"/>
                <a:ea typeface="Calibri"/>
                <a:cs typeface="Calibri"/>
              </a:rPr>
              <a:t> or county level funds are something different. Each county is different and funds the local health departments in different amounts and ways. Local grant funds are funds that may be available during normal operations, but what if they are not available during times of disaster? Or </a:t>
            </a:r>
            <a:r>
              <a:rPr lang="en-US" dirty="0" err="1">
                <a:latin typeface="Calibri"/>
                <a:ea typeface="Calibri"/>
                <a:cs typeface="Calibri"/>
              </a:rPr>
              <a:t>epidiemic</a:t>
            </a:r>
            <a:r>
              <a:rPr lang="en-US" dirty="0">
                <a:latin typeface="Calibri"/>
                <a:ea typeface="Calibri"/>
                <a:cs typeface="Calibri"/>
              </a:rPr>
              <a:t> </a:t>
            </a:r>
          </a:p>
          <a:p>
            <a:endParaRPr lang="en-US" dirty="0">
              <a:latin typeface="Calibri"/>
              <a:ea typeface="Calibri"/>
              <a:cs typeface="Calibri"/>
            </a:endParaRPr>
          </a:p>
          <a:p>
            <a:r>
              <a:rPr lang="en-US" dirty="0">
                <a:latin typeface="Calibri"/>
                <a:ea typeface="Calibri"/>
                <a:cs typeface="Calibri"/>
              </a:rPr>
              <a:t>How many agencies were affected by the current funding cut to COVID/IMMS monies coming from the Federal govt.?</a:t>
            </a:r>
          </a:p>
          <a:p>
            <a:endParaRPr lang="en-US" dirty="0">
              <a:latin typeface="Calibri"/>
              <a:ea typeface="Calibri"/>
              <a:cs typeface="Calibri"/>
            </a:endParaRPr>
          </a:p>
          <a:p>
            <a:r>
              <a:rPr lang="en-US" dirty="0">
                <a:latin typeface="Calibri"/>
                <a:ea typeface="Calibri"/>
                <a:cs typeface="Calibri"/>
              </a:rPr>
              <a:t>Procurement policies, utilizing State MiDeal allowing local governtment the power to purchase through specialized State Contracts; Authorized by Michigan Legislature since 1984</a:t>
            </a:r>
          </a:p>
        </p:txBody>
      </p:sp>
      <p:sp>
        <p:nvSpPr>
          <p:cNvPr id="4" name="Slide Number Placeholder 3"/>
          <p:cNvSpPr>
            <a:spLocks noGrp="1"/>
          </p:cNvSpPr>
          <p:nvPr>
            <p:ph type="sldNum" sz="quarter" idx="5"/>
          </p:nvPr>
        </p:nvSpPr>
        <p:spPr/>
        <p:txBody>
          <a:bodyPr/>
          <a:lstStyle/>
          <a:p>
            <a:fld id="{BFDD6F49-EBB7-4CCF-97A8-E526BB28BB69}" type="slidenum">
              <a:rPr lang="en-US" smtClean="0"/>
              <a:t>5</a:t>
            </a:fld>
            <a:endParaRPr lang="en-US" dirty="0"/>
          </a:p>
        </p:txBody>
      </p:sp>
    </p:spTree>
    <p:extLst>
      <p:ext uri="{BB962C8B-B14F-4D97-AF65-F5344CB8AC3E}">
        <p14:creationId xmlns:p14="http://schemas.microsoft.com/office/powerpoint/2010/main" val="213147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Legal</a:t>
            </a:r>
            <a:r>
              <a:rPr lang="en-US" baseline="0" dirty="0"/>
              <a:t> authority is granted to the State (the Governor, &amp; MDHHS) and local health departments via the Public Health Code, Public Act 368 of 1978. It has been amended several times. It gives us authority to respond to imminent Danger (TB or HIV cases that could spread disease to others knowingly. We used the court supports often during the 1990’s to keep persons with HIV from spreading the disease to others without consent. </a:t>
            </a:r>
          </a:p>
          <a:p>
            <a:r>
              <a:rPr lang="en-US" baseline="0" dirty="0"/>
              <a:t>It also gives us Epidemic or emergency orders/procedures such as disease investigation, control and health education. </a:t>
            </a:r>
          </a:p>
          <a:p>
            <a:r>
              <a:rPr lang="en-US" baseline="0" dirty="0"/>
              <a:t>There are many resources we can use to develop our legal </a:t>
            </a:r>
            <a:r>
              <a:rPr lang="en-US" baseline="0" dirty="0" err="1"/>
              <a:t>prepredness</a:t>
            </a:r>
            <a:r>
              <a:rPr lang="en-US" baseline="0" dirty="0"/>
              <a:t>. The State of MI has been up front in leading legal preparedness for local and state public health. There have been course for judges and health officials, to explain to them the reason for emergency order and help them understand their importance. There is a new workshop supported by MALPH called the Advanced Public Health Law Workshop that just announced the Save the dates for workshops in the 4 corners of MI. Other resources are the National Public Health Law Conference, this year in Seattle, WA in September, and the Network for Public Health Law newsletter that comes out monthly. You can go to this website to sign up the newsletter. CDC has always provided local public health with the Public Health Law center for legal authority as well. </a:t>
            </a:r>
          </a:p>
          <a:p>
            <a:endParaRPr lang="en-US" baseline="0" dirty="0"/>
          </a:p>
          <a:p>
            <a:r>
              <a:rPr lang="en-US" baseline="0" dirty="0"/>
              <a:t>With many new health officers and political changes, be sure your agency is up to date with legal preparedness by attending one of these educational events.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BFDD6F49-EBB7-4CCF-97A8-E526BB28BB69}" type="slidenum">
              <a:rPr lang="en-US" smtClean="0"/>
              <a:t>6</a:t>
            </a:fld>
            <a:endParaRPr lang="en-US" dirty="0"/>
          </a:p>
        </p:txBody>
      </p:sp>
    </p:spTree>
    <p:extLst>
      <p:ext uri="{BB962C8B-B14F-4D97-AF65-F5344CB8AC3E}">
        <p14:creationId xmlns:p14="http://schemas.microsoft.com/office/powerpoint/2010/main" val="2822727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Administrative Preparedness Plans for communication</a:t>
            </a:r>
            <a:r>
              <a:rPr lang="en-US" baseline="0" dirty="0">
                <a:latin typeface="Calibri"/>
                <a:ea typeface="Calibri"/>
                <a:cs typeface="Calibri"/>
              </a:rPr>
              <a:t> revolve around policies and procedures. Do you have a policy to address social media during emergencies? Rumors? False statements made about your department? How and when do you share critical information about an emergency. Think about the current Measles outbreak – what are your procedures and policies about releasing information to neighboring jurisdictions, healthcare partners and the media? Are they different? </a:t>
            </a:r>
          </a:p>
          <a:p>
            <a:endParaRPr lang="en-US" baseline="0" dirty="0">
              <a:latin typeface="Calibri"/>
              <a:ea typeface="Calibri"/>
              <a:cs typeface="Calibri"/>
            </a:endParaRPr>
          </a:p>
          <a:p>
            <a:r>
              <a:rPr lang="en-US" baseline="0" dirty="0">
                <a:latin typeface="Calibri"/>
                <a:ea typeface="Calibri"/>
                <a:cs typeface="Calibri"/>
              </a:rPr>
              <a:t>Coordination starts now, on the blue sky days! Building trust and understanding between stakeholders. We learned a lot during COVID days where communication well, wasn’t the greatest. </a:t>
            </a:r>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FDD6F49-EBB7-4CCF-97A8-E526BB28BB69}" type="slidenum">
              <a:rPr lang="en-US" smtClean="0"/>
              <a:t>7</a:t>
            </a:fld>
            <a:endParaRPr lang="en-US" dirty="0"/>
          </a:p>
        </p:txBody>
      </p:sp>
    </p:spTree>
    <p:extLst>
      <p:ext uri="{BB962C8B-B14F-4D97-AF65-F5344CB8AC3E}">
        <p14:creationId xmlns:p14="http://schemas.microsoft.com/office/powerpoint/2010/main" val="324272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Administrative</a:t>
            </a:r>
            <a:r>
              <a:rPr lang="en-US" baseline="0" dirty="0"/>
              <a:t> Preparedness continues with contracting procedures for hiring and staffing. </a:t>
            </a:r>
          </a:p>
          <a:p>
            <a:r>
              <a:rPr lang="en-US" baseline="0" dirty="0"/>
              <a:t>During the COVID era – Did you use a staffing agency or volunteers or maybe you hired some extra help to do contract tracing. All of these things are out of the ordinary. What does your policy say about that? How do you cut the red tape here? Maybe you for-go the board approval for hiring certain positions, or using an agency to contract. Typically these type of decisions would need board of health approval. But what if your board doesn’t meet for another 2 weeks, can you wait that long? Do you need to have emergency board meetings? </a:t>
            </a:r>
          </a:p>
        </p:txBody>
      </p:sp>
      <p:sp>
        <p:nvSpPr>
          <p:cNvPr id="4" name="Slide Number Placeholder 3"/>
          <p:cNvSpPr>
            <a:spLocks noGrp="1"/>
          </p:cNvSpPr>
          <p:nvPr>
            <p:ph type="sldNum" sz="quarter" idx="10"/>
          </p:nvPr>
        </p:nvSpPr>
        <p:spPr/>
        <p:txBody>
          <a:bodyPr/>
          <a:lstStyle/>
          <a:p>
            <a:fld id="{BFDD6F49-EBB7-4CCF-97A8-E526BB28BB69}" type="slidenum">
              <a:rPr lang="en-US" smtClean="0"/>
              <a:t>8</a:t>
            </a:fld>
            <a:endParaRPr lang="en-US" dirty="0"/>
          </a:p>
        </p:txBody>
      </p:sp>
    </p:spTree>
    <p:extLst>
      <p:ext uri="{BB962C8B-B14F-4D97-AF65-F5344CB8AC3E}">
        <p14:creationId xmlns:p14="http://schemas.microsoft.com/office/powerpoint/2010/main" val="1223875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have been 90 Presidential National</a:t>
            </a:r>
            <a:r>
              <a:rPr lang="en-US" baseline="0" dirty="0"/>
              <a:t> Emergency Declarations dating back to 1917 with President Woodrow Wilson. Many of the declarations revolve around international trade, economics or the military. Thinks shipping, and war. While others put sanctions on other counties such as South Africa, Libya, Panama, and Iraq.  Weapons, chemicals and property have also been the subject of sanctions. </a:t>
            </a:r>
          </a:p>
          <a:p>
            <a:r>
              <a:rPr lang="en-US" baseline="0" dirty="0"/>
              <a:t>There are 49 of the declarations currently in effect, each having been renewed annually by the President. Dating back to 1979 when President Carter by executive order Blocking the Iranian Government Property, freezing of Iranian </a:t>
            </a:r>
            <a:r>
              <a:rPr lang="en-US" baseline="0" dirty="0" err="1"/>
              <a:t>asssets</a:t>
            </a:r>
            <a:r>
              <a:rPr lang="en-US" baseline="0" dirty="0"/>
              <a:t> as part of the US response during the Iran Hostage Crisis. President Clinton issued declaration that provided control over the export of Weapons of Mass Destruction. Many of the ongoing declarations involve terrorism or terrorist events. </a:t>
            </a:r>
          </a:p>
          <a:p>
            <a:endParaRPr lang="en-US" baseline="0" dirty="0"/>
          </a:p>
          <a:p>
            <a:endParaRPr lang="en-US" baseline="0" dirty="0"/>
          </a:p>
          <a:p>
            <a:r>
              <a:rPr lang="en-US" baseline="0" dirty="0"/>
              <a:t>Public Health National Declarations included 2009 H1N1 response and the 2020 COVID-19 Outbreak.  </a:t>
            </a:r>
          </a:p>
          <a:p>
            <a:endParaRPr lang="en-US" baseline="0" dirty="0"/>
          </a:p>
          <a:p>
            <a:r>
              <a:rPr lang="en-US" baseline="0" dirty="0"/>
              <a:t>Source: https://en.wikipedia.org/wiki/List_of_national_emergencies_in_the_United_States</a:t>
            </a:r>
            <a:endParaRPr lang="en-US" dirty="0"/>
          </a:p>
        </p:txBody>
      </p:sp>
      <p:sp>
        <p:nvSpPr>
          <p:cNvPr id="4" name="Slide Number Placeholder 3"/>
          <p:cNvSpPr>
            <a:spLocks noGrp="1"/>
          </p:cNvSpPr>
          <p:nvPr>
            <p:ph type="sldNum" sz="quarter" idx="10"/>
          </p:nvPr>
        </p:nvSpPr>
        <p:spPr/>
        <p:txBody>
          <a:bodyPr/>
          <a:lstStyle/>
          <a:p>
            <a:fld id="{BFDD6F49-EBB7-4CCF-97A8-E526BB28BB69}" type="slidenum">
              <a:rPr lang="en-US" smtClean="0"/>
              <a:t>9</a:t>
            </a:fld>
            <a:endParaRPr lang="en-US" dirty="0"/>
          </a:p>
        </p:txBody>
      </p:sp>
    </p:spTree>
    <p:extLst>
      <p:ext uri="{BB962C8B-B14F-4D97-AF65-F5344CB8AC3E}">
        <p14:creationId xmlns:p14="http://schemas.microsoft.com/office/powerpoint/2010/main" val="1715638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remember the Riots in Benton Harbor in 2003? A local State of Emergency was declared and more than 300 police officers took to the streets in riot gear. 2 nights of riots ensued on the city with hundreds of residents smashing windows, overturning cars and setting buildings on fire. One person was and 15 were injured during the chaos. This was a Local state of emergency.</a:t>
            </a:r>
            <a:r>
              <a:rPr lang="en-US" baseline="0" dirty="0"/>
              <a:t> Granted by the governor to reassign Michigan State Police and the National Guard to respond. More recently the ice storms of northern Michigan caused a local state of emergency for some areas of the state. Other local emergencies include areas hit by severe storms or tornados, flooding</a:t>
            </a:r>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10</a:t>
            </a:fld>
            <a:endParaRPr lang="en-US" dirty="0"/>
          </a:p>
        </p:txBody>
      </p:sp>
    </p:spTree>
    <p:extLst>
      <p:ext uri="{BB962C8B-B14F-4D97-AF65-F5344CB8AC3E}">
        <p14:creationId xmlns:p14="http://schemas.microsoft.com/office/powerpoint/2010/main" val="3298344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Include Administrative Preparedness into training &amp; exercises to ensure that the necessary administrative and legal framework is in place to support effective emergency response.</a:t>
            </a:r>
          </a:p>
          <a:p>
            <a:pPr marL="285750" indent="-285750">
              <a:buFont typeface="Arial"/>
              <a:buChar char="•"/>
            </a:pPr>
            <a:endParaRPr lang="en-US" dirty="0">
              <a:latin typeface="Aptos"/>
              <a:ea typeface="Calibri"/>
              <a:cs typeface="Calibri"/>
            </a:endParaRPr>
          </a:p>
          <a:p>
            <a:pPr marL="285750" indent="-285750">
              <a:buFont typeface="Arial"/>
              <a:buChar char="•"/>
            </a:pPr>
            <a:r>
              <a:rPr lang="en-US" dirty="0"/>
              <a:t>This helps to streamline processes, improve coordination and enhance public health resilience. </a:t>
            </a:r>
            <a:endParaRPr lang="en-US" dirty="0">
              <a:latin typeface="Aptos"/>
              <a:ea typeface="Calibri"/>
              <a:cs typeface="Calibri"/>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FDD6F49-EBB7-4CCF-97A8-E526BB28BB69}" type="slidenum">
              <a:rPr lang="en-US" smtClean="0"/>
              <a:t>11</a:t>
            </a:fld>
            <a:endParaRPr lang="en-US" dirty="0"/>
          </a:p>
        </p:txBody>
      </p:sp>
    </p:spTree>
    <p:extLst>
      <p:ext uri="{BB962C8B-B14F-4D97-AF65-F5344CB8AC3E}">
        <p14:creationId xmlns:p14="http://schemas.microsoft.com/office/powerpoint/2010/main" val="1621530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F8CF-692C-4963-8B5E-D1C0928CF160}"/>
              </a:ext>
            </a:extLst>
          </p:cNvPr>
          <p:cNvSpPr>
            <a:spLocks noGrp="1"/>
          </p:cNvSpPr>
          <p:nvPr>
            <p:ph type="ctrTitle"/>
          </p:nvPr>
        </p:nvSpPr>
        <p:spPr>
          <a:xfrm>
            <a:off x="1429612" y="1013984"/>
            <a:ext cx="7714388" cy="3260635"/>
          </a:xfrm>
        </p:spPr>
        <p:txBody>
          <a:bodyPr anchor="b"/>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9F419655-1613-4CC0-BBE9-BD2CB2C3C766}"/>
              </a:ext>
            </a:extLst>
          </p:cNvPr>
          <p:cNvSpPr>
            <a:spLocks noGrp="1"/>
          </p:cNvSpPr>
          <p:nvPr>
            <p:ph type="subTitle" idx="1"/>
          </p:nvPr>
        </p:nvSpPr>
        <p:spPr>
          <a:xfrm>
            <a:off x="1429612" y="4848464"/>
            <a:ext cx="7714388" cy="1085849"/>
          </a:xfrm>
        </p:spPr>
        <p:txBody>
          <a:bodyPr>
            <a:normAutofit/>
          </a:bodyPr>
          <a:lstStyle>
            <a:lvl1pPr marL="0" indent="0" algn="l">
              <a:buNone/>
              <a:defRPr sz="1800"/>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0267FFF-6BC4-4DF0-BC55-B2C3BFD8ED12}"/>
              </a:ext>
            </a:extLst>
          </p:cNvPr>
          <p:cNvSpPr>
            <a:spLocks noGrp="1"/>
          </p:cNvSpPr>
          <p:nvPr>
            <p:ph type="dt" sz="half" idx="10"/>
          </p:nvPr>
        </p:nvSpPr>
        <p:spPr/>
        <p:txBody>
          <a:bodyPr/>
          <a:lstStyle/>
          <a:p>
            <a:fld id="{C4270120-CDFC-48DE-A6EA-6DEEDD0E436A}" type="datetimeFigureOut">
              <a:rPr lang="en-US" dirty="0"/>
              <a:t>05/09/2025</a:t>
            </a:fld>
            <a:endParaRPr lang="en-US" dirty="0"/>
          </a:p>
        </p:txBody>
      </p:sp>
      <p:sp>
        <p:nvSpPr>
          <p:cNvPr id="5" name="Footer Placeholder 4">
            <a:extLst>
              <a:ext uri="{FF2B5EF4-FFF2-40B4-BE49-F238E27FC236}">
                <a16:creationId xmlns:a16="http://schemas.microsoft.com/office/drawing/2014/main" id="{D6389830-A1B7-484B-832C-F64A558BDFE7}"/>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74A8F727-72C8-47A9-8E54-AD84590286F9}"/>
              </a:ext>
            </a:extLst>
          </p:cNvPr>
          <p:cNvSpPr>
            <a:spLocks noGrp="1"/>
          </p:cNvSpPr>
          <p:nvPr>
            <p:ph type="sldNum" sz="quarter" idx="12"/>
          </p:nvPr>
        </p:nvSpPr>
        <p:spPr/>
        <p:txBody>
          <a:bodyPr/>
          <a:lstStyle/>
          <a:p>
            <a:fld id="{196A61CA-0502-4EE4-9724-96EA822543E5}" type="slidenum">
              <a:rPr lang="en-US" dirty="0"/>
              <a:t>‹#›</a:t>
            </a:fld>
            <a:endParaRPr lang="en-US" dirty="0"/>
          </a:p>
        </p:txBody>
      </p:sp>
      <p:cxnSp>
        <p:nvCxnSpPr>
          <p:cNvPr id="7" name="Straight Connector 6">
            <a:extLst>
              <a:ext uri="{FF2B5EF4-FFF2-40B4-BE49-F238E27FC236}">
                <a16:creationId xmlns:a16="http://schemas.microsoft.com/office/drawing/2014/main" id="{AEED5540-64E5-4258-ABA4-753F07B71B38}"/>
              </a:ext>
            </a:extLst>
          </p:cNvPr>
          <p:cNvCxnSpPr>
            <a:cxnSpLocks/>
          </p:cNvCxnSpPr>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4023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A5DE-E5C6-4DB9-AD28-8F1EAC6F5513}"/>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4363E08E-9B2D-4740-9AC6-D5E1CFB95FC6}"/>
              </a:ext>
            </a:extLst>
          </p:cNvPr>
          <p:cNvSpPr>
            <a:spLocks noGrp="1"/>
          </p:cNvSpPr>
          <p:nvPr>
            <p:ph type="body" orient="vert" idx="1"/>
          </p:nvPr>
        </p:nvSpPr>
        <p:spPr>
          <a:xfrm>
            <a:off x="1429566" y="2229957"/>
            <a:ext cx="9238434" cy="386604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E4E3736-E8AA-4F58-9D3A-27050B287F9D}"/>
              </a:ext>
            </a:extLst>
          </p:cNvPr>
          <p:cNvSpPr>
            <a:spLocks noGrp="1"/>
          </p:cNvSpPr>
          <p:nvPr>
            <p:ph type="dt" sz="half" idx="10"/>
          </p:nvPr>
        </p:nvSpPr>
        <p:spPr/>
        <p:txBody>
          <a:bodyPr/>
          <a:lstStyle/>
          <a:p>
            <a:fld id="{2A1F5BA7-0A17-4D30-9B66-E29324151C73}" type="datetimeFigureOut">
              <a:rPr lang="en-US" dirty="0"/>
              <a:t>05/09/2025</a:t>
            </a:fld>
            <a:endParaRPr lang="en-US" dirty="0"/>
          </a:p>
        </p:txBody>
      </p:sp>
      <p:sp>
        <p:nvSpPr>
          <p:cNvPr id="5" name="Footer Placeholder 4">
            <a:extLst>
              <a:ext uri="{FF2B5EF4-FFF2-40B4-BE49-F238E27FC236}">
                <a16:creationId xmlns:a16="http://schemas.microsoft.com/office/drawing/2014/main" id="{1DE95E84-15BC-478B-9DAB-15025867BB9C}"/>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63E9D98F-E0A8-4254-A957-7F17811D017E}"/>
              </a:ext>
            </a:extLst>
          </p:cNvPr>
          <p:cNvSpPr>
            <a:spLocks noGrp="1"/>
          </p:cNvSpPr>
          <p:nvPr>
            <p:ph type="sldNum" sz="quarter" idx="12"/>
          </p:nvPr>
        </p:nvSpPr>
        <p:spPr/>
        <p:txBody>
          <a:bodyPr/>
          <a:lstStyle/>
          <a:p>
            <a:fld id="{196A61CA-0502-4EE4-9724-96EA822543E5}" type="slidenum">
              <a:rPr lang="en-US" dirty="0"/>
              <a:t>‹#›</a:t>
            </a:fld>
            <a:endParaRPr lang="en-US" dirty="0"/>
          </a:p>
        </p:txBody>
      </p:sp>
    </p:spTree>
    <p:extLst>
      <p:ext uri="{BB962C8B-B14F-4D97-AF65-F5344CB8AC3E}">
        <p14:creationId xmlns:p14="http://schemas.microsoft.com/office/powerpoint/2010/main" val="1620537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DE70F5-2276-4F91-9FC2-8DA4B528814A}"/>
              </a:ext>
            </a:extLst>
          </p:cNvPr>
          <p:cNvSpPr>
            <a:spLocks noGrp="1"/>
          </p:cNvSpPr>
          <p:nvPr>
            <p:ph type="title" orient="vert"/>
          </p:nvPr>
        </p:nvSpPr>
        <p:spPr>
          <a:xfrm>
            <a:off x="9144000" y="1467699"/>
            <a:ext cx="1758461" cy="4628301"/>
          </a:xfrm>
        </p:spPr>
        <p:txBody>
          <a:bodyPr vert="eaVert"/>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21856C5-C2FD-45E4-A631-AC06B5495BEA}"/>
              </a:ext>
            </a:extLst>
          </p:cNvPr>
          <p:cNvSpPr>
            <a:spLocks noGrp="1"/>
          </p:cNvSpPr>
          <p:nvPr>
            <p:ph type="body" orient="vert" idx="1"/>
          </p:nvPr>
        </p:nvSpPr>
        <p:spPr>
          <a:xfrm>
            <a:off x="1182312" y="1467699"/>
            <a:ext cx="7839379" cy="4628301"/>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EE336EA-B6DD-4115-9C67-79A24C866ED4}"/>
              </a:ext>
            </a:extLst>
          </p:cNvPr>
          <p:cNvSpPr>
            <a:spLocks noGrp="1"/>
          </p:cNvSpPr>
          <p:nvPr>
            <p:ph type="dt" sz="half" idx="10"/>
          </p:nvPr>
        </p:nvSpPr>
        <p:spPr/>
        <p:txBody>
          <a:bodyPr/>
          <a:lstStyle/>
          <a:p>
            <a:fld id="{76BEBB1B-D40A-4DB9-B3DE-BAAE675B83CD}" type="datetimeFigureOut">
              <a:rPr lang="en-US" dirty="0"/>
              <a:t>05/09/2025</a:t>
            </a:fld>
            <a:endParaRPr lang="en-US" dirty="0"/>
          </a:p>
        </p:txBody>
      </p:sp>
      <p:sp>
        <p:nvSpPr>
          <p:cNvPr id="5" name="Footer Placeholder 4">
            <a:extLst>
              <a:ext uri="{FF2B5EF4-FFF2-40B4-BE49-F238E27FC236}">
                <a16:creationId xmlns:a16="http://schemas.microsoft.com/office/drawing/2014/main" id="{C2EA668B-1DAB-449C-9BA4-7B1572A22BAC}"/>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E8C6567E-119D-4C98-93FF-73A332803A13}"/>
              </a:ext>
            </a:extLst>
          </p:cNvPr>
          <p:cNvSpPr>
            <a:spLocks noGrp="1"/>
          </p:cNvSpPr>
          <p:nvPr>
            <p:ph type="sldNum" sz="quarter" idx="12"/>
          </p:nvPr>
        </p:nvSpPr>
        <p:spPr/>
        <p:txBody>
          <a:bodyPr/>
          <a:lstStyle/>
          <a:p>
            <a:fld id="{196A61CA-0502-4EE4-9724-96EA822543E5}" type="slidenum">
              <a:rPr lang="en-US" dirty="0"/>
              <a:t>‹#›</a:t>
            </a:fld>
            <a:endParaRPr lang="en-US" dirty="0"/>
          </a:p>
        </p:txBody>
      </p:sp>
    </p:spTree>
    <p:extLst>
      <p:ext uri="{BB962C8B-B14F-4D97-AF65-F5344CB8AC3E}">
        <p14:creationId xmlns:p14="http://schemas.microsoft.com/office/powerpoint/2010/main" val="4044223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hoto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69480" y="411480"/>
            <a:ext cx="4361688" cy="3968496"/>
          </a:xfrm>
        </p:spPr>
        <p:txBody>
          <a:bodyPr anchor="t">
            <a:normAutofit/>
          </a:bodyPr>
          <a:lstStyle>
            <a:lvl1pPr algn="l">
              <a:defRPr sz="54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69480" y="4873752"/>
            <a:ext cx="4206240"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Picture Placeholder 6">
            <a:extLst>
              <a:ext uri="{FF2B5EF4-FFF2-40B4-BE49-F238E27FC236}">
                <a16:creationId xmlns:a16="http://schemas.microsoft.com/office/drawing/2014/main" id="{55FC269D-AA10-2D35-8DD6-33E0E2CC4064}"/>
              </a:ext>
            </a:extLst>
          </p:cNvPr>
          <p:cNvSpPr>
            <a:spLocks noGrp="1"/>
          </p:cNvSpPr>
          <p:nvPr>
            <p:ph type="pic" sz="quarter" idx="13"/>
          </p:nvPr>
        </p:nvSpPr>
        <p:spPr>
          <a:xfrm>
            <a:off x="347472" y="343038"/>
            <a:ext cx="6257031" cy="6172200"/>
          </a:xfrm>
          <a:custGeom>
            <a:avLst/>
            <a:gdLst>
              <a:gd name="connsiteX0" fmla="*/ 318609 w 6257031"/>
              <a:gd name="connsiteY0" fmla="*/ 0 h 6172200"/>
              <a:gd name="connsiteX1" fmla="*/ 5938422 w 6257031"/>
              <a:gd name="connsiteY1" fmla="*/ 0 h 6172200"/>
              <a:gd name="connsiteX2" fmla="*/ 6257031 w 6257031"/>
              <a:gd name="connsiteY2" fmla="*/ 318609 h 6172200"/>
              <a:gd name="connsiteX3" fmla="*/ 6257031 w 6257031"/>
              <a:gd name="connsiteY3" fmla="*/ 5853591 h 6172200"/>
              <a:gd name="connsiteX4" fmla="*/ 5938422 w 6257031"/>
              <a:gd name="connsiteY4" fmla="*/ 6172200 h 6172200"/>
              <a:gd name="connsiteX5" fmla="*/ 318609 w 6257031"/>
              <a:gd name="connsiteY5" fmla="*/ 6172200 h 6172200"/>
              <a:gd name="connsiteX6" fmla="*/ 0 w 6257031"/>
              <a:gd name="connsiteY6" fmla="*/ 5853591 h 6172200"/>
              <a:gd name="connsiteX7" fmla="*/ 0 w 6257031"/>
              <a:gd name="connsiteY7" fmla="*/ 318609 h 6172200"/>
              <a:gd name="connsiteX8" fmla="*/ 318609 w 6257031"/>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7031" h="6172200">
                <a:moveTo>
                  <a:pt x="318609" y="0"/>
                </a:moveTo>
                <a:lnTo>
                  <a:pt x="5938422" y="0"/>
                </a:lnTo>
                <a:cubicBezTo>
                  <a:pt x="6114385" y="0"/>
                  <a:pt x="6257031" y="142646"/>
                  <a:pt x="6257031" y="318609"/>
                </a:cubicBezTo>
                <a:lnTo>
                  <a:pt x="6257031" y="5853591"/>
                </a:lnTo>
                <a:cubicBezTo>
                  <a:pt x="6257031" y="6029554"/>
                  <a:pt x="6114385" y="6172200"/>
                  <a:pt x="5938422" y="6172200"/>
                </a:cubicBezTo>
                <a:lnTo>
                  <a:pt x="318609" y="6172200"/>
                </a:lnTo>
                <a:cubicBezTo>
                  <a:pt x="142646" y="6172200"/>
                  <a:pt x="0" y="6029554"/>
                  <a:pt x="0" y="5853591"/>
                </a:cubicBezTo>
                <a:lnTo>
                  <a:pt x="0" y="318609"/>
                </a:lnTo>
                <a:cubicBezTo>
                  <a:pt x="0" y="142646"/>
                  <a:pt x="142646" y="0"/>
                  <a:pt x="318609" y="0"/>
                </a:cubicBezTo>
                <a:close/>
              </a:path>
            </a:pathLst>
          </a:custGeom>
          <a:blipFill>
            <a:blip r:embed="rId2"/>
            <a:stretch>
              <a:fillRect/>
            </a:stretch>
          </a:blipFill>
        </p:spPr>
        <p:txBody>
          <a:bodyPr wrap="square">
            <a:noAutofit/>
          </a:body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486A74E5-A9C0-4E5C-851E-13F6D920EA1A}" type="datetime1">
              <a:rPr lang="en-US" smtClean="0"/>
              <a:t>05/09/2025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10094595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7644383" y="1012952"/>
            <a:ext cx="4023360" cy="1636776"/>
          </a:xfrm>
        </p:spPr>
        <p:txBody>
          <a:bodyPr anchor="b">
            <a:normAutofit/>
          </a:bodyPr>
          <a:lstStyle>
            <a:lvl1pPr>
              <a:defRPr sz="4800"/>
            </a:lvl1pPr>
          </a:lstStyle>
          <a:p>
            <a:r>
              <a:rPr lang="en-US"/>
              <a:t>Click to edit Master title style</a:t>
            </a:r>
          </a:p>
        </p:txBody>
      </p:sp>
      <p:sp>
        <p:nvSpPr>
          <p:cNvPr id="10" name="Picture Placeholder 7">
            <a:extLst>
              <a:ext uri="{FF2B5EF4-FFF2-40B4-BE49-F238E27FC236}">
                <a16:creationId xmlns:a16="http://schemas.microsoft.com/office/drawing/2014/main" id="{BA22E09C-1954-DBFC-E669-2449D22D2D2E}"/>
              </a:ext>
            </a:extLst>
          </p:cNvPr>
          <p:cNvSpPr>
            <a:spLocks noGrp="1"/>
          </p:cNvSpPr>
          <p:nvPr>
            <p:ph type="pic" sz="quarter" idx="14"/>
          </p:nvPr>
        </p:nvSpPr>
        <p:spPr>
          <a:xfrm>
            <a:off x="342901" y="345109"/>
            <a:ext cx="6714969" cy="6163508"/>
          </a:xfrm>
          <a:custGeom>
            <a:avLst/>
            <a:gdLst>
              <a:gd name="connsiteX0" fmla="*/ 312551 w 6714969"/>
              <a:gd name="connsiteY0" fmla="*/ 0 h 6163508"/>
              <a:gd name="connsiteX1" fmla="*/ 6402418 w 6714969"/>
              <a:gd name="connsiteY1" fmla="*/ 0 h 6163508"/>
              <a:gd name="connsiteX2" fmla="*/ 6714969 w 6714969"/>
              <a:gd name="connsiteY2" fmla="*/ 312551 h 6163508"/>
              <a:gd name="connsiteX3" fmla="*/ 6714969 w 6714969"/>
              <a:gd name="connsiteY3" fmla="*/ 5850957 h 6163508"/>
              <a:gd name="connsiteX4" fmla="*/ 6402418 w 6714969"/>
              <a:gd name="connsiteY4" fmla="*/ 6163508 h 6163508"/>
              <a:gd name="connsiteX5" fmla="*/ 312551 w 6714969"/>
              <a:gd name="connsiteY5" fmla="*/ 6163508 h 6163508"/>
              <a:gd name="connsiteX6" fmla="*/ 0 w 6714969"/>
              <a:gd name="connsiteY6" fmla="*/ 5850957 h 6163508"/>
              <a:gd name="connsiteX7" fmla="*/ 0 w 6714969"/>
              <a:gd name="connsiteY7" fmla="*/ 312551 h 6163508"/>
              <a:gd name="connsiteX8" fmla="*/ 312551 w 6714969"/>
              <a:gd name="connsiteY8" fmla="*/ 0 h 616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14969" h="6163508">
                <a:moveTo>
                  <a:pt x="312551" y="0"/>
                </a:moveTo>
                <a:lnTo>
                  <a:pt x="6402418" y="0"/>
                </a:lnTo>
                <a:cubicBezTo>
                  <a:pt x="6575035" y="0"/>
                  <a:pt x="6714969" y="139934"/>
                  <a:pt x="6714969" y="312551"/>
                </a:cubicBezTo>
                <a:lnTo>
                  <a:pt x="6714969" y="5850957"/>
                </a:lnTo>
                <a:cubicBezTo>
                  <a:pt x="6714969" y="6023574"/>
                  <a:pt x="6575035" y="6163508"/>
                  <a:pt x="6402418" y="6163508"/>
                </a:cubicBezTo>
                <a:lnTo>
                  <a:pt x="312551" y="6163508"/>
                </a:lnTo>
                <a:cubicBezTo>
                  <a:pt x="139934" y="6163508"/>
                  <a:pt x="0" y="6023574"/>
                  <a:pt x="0" y="5850957"/>
                </a:cubicBezTo>
                <a:lnTo>
                  <a:pt x="0" y="312551"/>
                </a:lnTo>
                <a:cubicBezTo>
                  <a:pt x="0" y="139934"/>
                  <a:pt x="139934" y="0"/>
                  <a:pt x="312551" y="0"/>
                </a:cubicBezTo>
                <a:close/>
              </a:path>
            </a:pathLst>
          </a:custGeom>
          <a:blipFill>
            <a:blip r:embed="rId2"/>
            <a:stretch>
              <a:fillRect/>
            </a:stretch>
          </a:blipFill>
        </p:spPr>
        <p:txBody>
          <a:bodyPr wrap="square">
            <a:noAutofit/>
          </a:bodyPr>
          <a:lstStyle/>
          <a:p>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7644384" y="2896616"/>
            <a:ext cx="4023360" cy="3364992"/>
          </a:xfrm>
        </p:spPr>
        <p:txBody>
          <a:bodyPr vert="horz" lIns="91440" tIns="45720" rIns="91440" bIns="45720" rtlCol="0">
            <a:normAutofit/>
          </a:bodyPr>
          <a:lstStyle>
            <a:lvl1pPr marL="342900" indent="-342900">
              <a:buFont typeface="+mj-lt"/>
              <a:buAutoNum type="arabicPeriod"/>
              <a:defRPr lang="en-US" dirty="0"/>
            </a:lvl1pPr>
            <a:lvl2pPr marL="571500" indent="-342900">
              <a:buFont typeface="+mj-lt"/>
              <a:buAutoNum type="arabicPeriod"/>
              <a:defRPr lang="en-US" dirty="0"/>
            </a:lvl2pPr>
            <a:lvl3pPr marL="800100" indent="-342900">
              <a:buFont typeface="+mj-lt"/>
              <a:buAutoNum type="arabicPeriod"/>
              <a:defRPr lang="en-US" dirty="0"/>
            </a:lvl3pPr>
            <a:lvl4pPr>
              <a:buFont typeface="+mj-lt"/>
              <a:buAutoNum type="arabicPeriod"/>
              <a:defRPr lang="en-US" dirty="0"/>
            </a:lvl4pPr>
            <a:lvl5pPr>
              <a:buFont typeface="+mj-lt"/>
              <a:buAutoNum type="arabicPeriod"/>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54420FBA-2DD9-4488-808B-852669FDC9B7}" type="datetime1">
              <a:rPr lang="en-US" smtClean="0"/>
              <a:t>05/09/2025</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39092430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40"/>
            <a:ext cx="6135624" cy="1143000"/>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828800"/>
            <a:ext cx="6135624" cy="4489704"/>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7523749-65BA-43BD-B2BF-FF5A4C96AE14}" type="datetime1">
              <a:rPr lang="en-US" smtClean="0"/>
              <a:t>05/09/2025</a:t>
            </a:fld>
            <a:endParaRPr lang="en-US" dirty="0"/>
          </a:p>
        </p:txBody>
      </p:sp>
      <p:sp>
        <p:nvSpPr>
          <p:cNvPr id="4" name="Picture Placeholder 3">
            <a:extLst>
              <a:ext uri="{FF2B5EF4-FFF2-40B4-BE49-F238E27FC236}">
                <a16:creationId xmlns:a16="http://schemas.microsoft.com/office/drawing/2014/main" id="{7F11DC52-D1FD-A255-1A04-7A15A9DE3C8F}"/>
              </a:ext>
            </a:extLst>
          </p:cNvPr>
          <p:cNvSpPr>
            <a:spLocks noGrp="1"/>
          </p:cNvSpPr>
          <p:nvPr>
            <p:ph type="pic" sz="quarter" idx="13"/>
          </p:nvPr>
        </p:nvSpPr>
        <p:spPr>
          <a:xfrm>
            <a:off x="7353304" y="352327"/>
            <a:ext cx="4495799" cy="6172200"/>
          </a:xfrm>
          <a:custGeom>
            <a:avLst/>
            <a:gdLst>
              <a:gd name="connsiteX0" fmla="*/ 293171 w 4495799"/>
              <a:gd name="connsiteY0" fmla="*/ 0 h 6172200"/>
              <a:gd name="connsiteX1" fmla="*/ 4202628 w 4495799"/>
              <a:gd name="connsiteY1" fmla="*/ 0 h 6172200"/>
              <a:gd name="connsiteX2" fmla="*/ 4495799 w 4495799"/>
              <a:gd name="connsiteY2" fmla="*/ 293171 h 6172200"/>
              <a:gd name="connsiteX3" fmla="*/ 4495799 w 4495799"/>
              <a:gd name="connsiteY3" fmla="*/ 5879029 h 6172200"/>
              <a:gd name="connsiteX4" fmla="*/ 4202628 w 4495799"/>
              <a:gd name="connsiteY4" fmla="*/ 6172200 h 6172200"/>
              <a:gd name="connsiteX5" fmla="*/ 293171 w 4495799"/>
              <a:gd name="connsiteY5" fmla="*/ 6172200 h 6172200"/>
              <a:gd name="connsiteX6" fmla="*/ 0 w 4495799"/>
              <a:gd name="connsiteY6" fmla="*/ 5879029 h 6172200"/>
              <a:gd name="connsiteX7" fmla="*/ 0 w 4495799"/>
              <a:gd name="connsiteY7" fmla="*/ 293171 h 6172200"/>
              <a:gd name="connsiteX8" fmla="*/ 293171 w 4495799"/>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5799" h="6172200">
                <a:moveTo>
                  <a:pt x="293171" y="0"/>
                </a:moveTo>
                <a:lnTo>
                  <a:pt x="4202628" y="0"/>
                </a:lnTo>
                <a:cubicBezTo>
                  <a:pt x="4364542" y="0"/>
                  <a:pt x="4495799" y="131257"/>
                  <a:pt x="4495799" y="293171"/>
                </a:cubicBezTo>
                <a:lnTo>
                  <a:pt x="4495799" y="5879029"/>
                </a:lnTo>
                <a:cubicBezTo>
                  <a:pt x="4495799" y="6040943"/>
                  <a:pt x="4364542" y="6172200"/>
                  <a:pt x="4202628" y="6172200"/>
                </a:cubicBezTo>
                <a:lnTo>
                  <a:pt x="293171" y="6172200"/>
                </a:lnTo>
                <a:cubicBezTo>
                  <a:pt x="131257" y="6172200"/>
                  <a:pt x="0" y="6040943"/>
                  <a:pt x="0" y="5879029"/>
                </a:cubicBezTo>
                <a:lnTo>
                  <a:pt x="0" y="293171"/>
                </a:lnTo>
                <a:cubicBezTo>
                  <a:pt x="0" y="131257"/>
                  <a:pt x="131257" y="0"/>
                  <a:pt x="293171" y="0"/>
                </a:cubicBezTo>
                <a:close/>
              </a:path>
            </a:pathLst>
          </a:custGeom>
          <a:blipFill>
            <a:blip r:embed="rId2"/>
            <a:stretch>
              <a:fillRect/>
            </a:stretch>
          </a:blipFill>
        </p:spPr>
        <p:txBody>
          <a:bodyPr wrap="square">
            <a:noAutofit/>
          </a:bodyPr>
          <a:lstStyle/>
          <a:p>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176182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4A9563B-AAD5-FEB6-A529-82D8BF95E524}"/>
              </a:ext>
            </a:extLst>
          </p:cNvPr>
          <p:cNvSpPr/>
          <p:nvPr userDrawn="1"/>
        </p:nvSpPr>
        <p:spPr>
          <a:xfrm>
            <a:off x="806386" y="760151"/>
            <a:ext cx="10579222" cy="5337698"/>
          </a:xfrm>
          <a:prstGeom prst="roundRect">
            <a:avLst>
              <a:gd name="adj" fmla="val 6093"/>
            </a:avLst>
          </a:pr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1655064" y="2092751"/>
            <a:ext cx="8695944" cy="2128102"/>
          </a:xfrm>
        </p:spPr>
        <p:txBody>
          <a:bodyPr anchor="ctr">
            <a:normAutofit/>
          </a:bodyPr>
          <a:lstStyle>
            <a:lvl1pPr>
              <a:lnSpc>
                <a:spcPct val="100000"/>
              </a:lnSpc>
              <a:defRPr sz="3800"/>
            </a:lvl1pPr>
          </a:lstStyle>
          <a:p>
            <a:r>
              <a:rPr lang="en-US"/>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23A9960C-742D-4508-821A-E36FD033CDBF}" type="datetime1">
              <a:rPr lang="en-US" smtClean="0"/>
              <a:t>05/09/2025</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1655064" y="5120640"/>
            <a:ext cx="8695944" cy="621792"/>
          </a:xfrm>
        </p:spPr>
        <p:txBody>
          <a:bodyPr vert="horz" lIns="91440" tIns="45720" rIns="91440" bIns="45720" rtlCol="0" anchor="ctr">
            <a:normAutofit/>
          </a:bodyPr>
          <a:lstStyle>
            <a:lvl1pPr marL="0" indent="0">
              <a:buNone/>
              <a:defRPr lang="en-US" b="1" dirty="0"/>
            </a:lvl1pPr>
            <a:lvl2pPr marL="228600" indent="0">
              <a:buNone/>
              <a:defRPr lang="en-US" b="1" dirty="0"/>
            </a:lvl2pPr>
            <a:lvl3pPr marL="457200" indent="0">
              <a:buNone/>
              <a:defRPr lang="en-US" b="1" dirty="0"/>
            </a:lvl3pPr>
            <a:lvl4pPr marL="685800" indent="0">
              <a:buNone/>
              <a:defRPr lang="en-US" b="1" dirty="0"/>
            </a:lvl4pPr>
            <a:lvl5pPr marL="914400" indent="0">
              <a:buNone/>
              <a:defRPr lang="en-US" b="1" dirty="0"/>
            </a:lvl5pPr>
          </a:lstStyle>
          <a:p>
            <a:pPr lvl="0"/>
            <a:r>
              <a:rPr lang="en-US"/>
              <a:t>Quote Author</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4091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4032504" cy="3621024"/>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422392" y="640080"/>
            <a:ext cx="5971032" cy="572414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4035030-C135-4A24-944D-06B773D2F2E6}" type="datetime1">
              <a:rPr lang="en-US" smtClean="0"/>
              <a:t>05/09/2025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603709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40080"/>
            <a:ext cx="11155680" cy="970463"/>
          </a:xfrm>
        </p:spPr>
        <p:txBody>
          <a:bodyPr anchor="ctr"/>
          <a:lstStyle/>
          <a:p>
            <a:r>
              <a:rPr lang="en-US"/>
              <a:t>Click to edit Master title style</a:t>
            </a:r>
          </a:p>
        </p:txBody>
      </p:sp>
      <p:sp>
        <p:nvSpPr>
          <p:cNvPr id="10" name="Picture Placeholder 9">
            <a:extLst>
              <a:ext uri="{FF2B5EF4-FFF2-40B4-BE49-F238E27FC236}">
                <a16:creationId xmlns:a16="http://schemas.microsoft.com/office/drawing/2014/main" id="{45F6FDB5-F783-3538-287C-754C11C30975}"/>
              </a:ext>
            </a:extLst>
          </p:cNvPr>
          <p:cNvSpPr>
            <a:spLocks noGrp="1"/>
          </p:cNvSpPr>
          <p:nvPr>
            <p:ph type="pic" sz="quarter" idx="13"/>
          </p:nvPr>
        </p:nvSpPr>
        <p:spPr>
          <a:xfrm>
            <a:off x="429768" y="1828800"/>
            <a:ext cx="6176399" cy="4425696"/>
          </a:xfrm>
          <a:custGeom>
            <a:avLst/>
            <a:gdLst>
              <a:gd name="connsiteX0" fmla="*/ 325421 w 6450717"/>
              <a:gd name="connsiteY0" fmla="*/ 0 h 4425696"/>
              <a:gd name="connsiteX1" fmla="*/ 6125296 w 6450717"/>
              <a:gd name="connsiteY1" fmla="*/ 0 h 4425696"/>
              <a:gd name="connsiteX2" fmla="*/ 6450717 w 6450717"/>
              <a:gd name="connsiteY2" fmla="*/ 325421 h 4425696"/>
              <a:gd name="connsiteX3" fmla="*/ 6450717 w 6450717"/>
              <a:gd name="connsiteY3" fmla="*/ 4100275 h 4425696"/>
              <a:gd name="connsiteX4" fmla="*/ 6125296 w 6450717"/>
              <a:gd name="connsiteY4" fmla="*/ 4425696 h 4425696"/>
              <a:gd name="connsiteX5" fmla="*/ 325421 w 6450717"/>
              <a:gd name="connsiteY5" fmla="*/ 4425696 h 4425696"/>
              <a:gd name="connsiteX6" fmla="*/ 0 w 6450717"/>
              <a:gd name="connsiteY6" fmla="*/ 4100275 h 4425696"/>
              <a:gd name="connsiteX7" fmla="*/ 0 w 6450717"/>
              <a:gd name="connsiteY7" fmla="*/ 325421 h 4425696"/>
              <a:gd name="connsiteX8" fmla="*/ 325421 w 6450717"/>
              <a:gd name="connsiteY8" fmla="*/ 0 h 442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50717" h="4425696">
                <a:moveTo>
                  <a:pt x="325421" y="0"/>
                </a:moveTo>
                <a:lnTo>
                  <a:pt x="6125296" y="0"/>
                </a:lnTo>
                <a:cubicBezTo>
                  <a:pt x="6305021" y="0"/>
                  <a:pt x="6450717" y="145696"/>
                  <a:pt x="6450717" y="325421"/>
                </a:cubicBezTo>
                <a:lnTo>
                  <a:pt x="6450717" y="4100275"/>
                </a:lnTo>
                <a:cubicBezTo>
                  <a:pt x="6450717" y="4280000"/>
                  <a:pt x="6305021" y="4425696"/>
                  <a:pt x="6125296" y="4425696"/>
                </a:cubicBezTo>
                <a:lnTo>
                  <a:pt x="325421" y="4425696"/>
                </a:lnTo>
                <a:cubicBezTo>
                  <a:pt x="145696" y="4425696"/>
                  <a:pt x="0" y="4280000"/>
                  <a:pt x="0" y="4100275"/>
                </a:cubicBezTo>
                <a:lnTo>
                  <a:pt x="0" y="325421"/>
                </a:lnTo>
                <a:cubicBezTo>
                  <a:pt x="0" y="145696"/>
                  <a:pt x="145696" y="0"/>
                  <a:pt x="325421" y="0"/>
                </a:cubicBezTo>
                <a:close/>
              </a:path>
            </a:pathLst>
          </a:custGeom>
          <a:blipFill>
            <a:blip r:embed="rId2"/>
            <a:stretch>
              <a:fillRect/>
            </a:stretch>
          </a:blipFill>
        </p:spPr>
        <p:txBody>
          <a:bodyPr wrap="square">
            <a:noAutofit/>
          </a:bodyPr>
          <a:lstStyle/>
          <a:p>
            <a:endParaRPr lang="en-US" dirty="0"/>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287768" y="1828800"/>
            <a:ext cx="4297680" cy="4428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F94BF2A-D949-4DFB-9912-9D6234B797F2}" type="datetime1">
              <a:rPr lang="en-US" smtClean="0"/>
              <a:t>05/09/2025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743049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Number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429768" y="603504"/>
            <a:ext cx="11201400" cy="4206240"/>
          </a:xfrm>
        </p:spPr>
        <p:txBody>
          <a:bodyPr>
            <a:normAutofit/>
          </a:bodyPr>
          <a:lstStyle>
            <a:lvl1pPr algn="l">
              <a:defRPr sz="27800">
                <a:solidFill>
                  <a:schemeClr val="tx2">
                    <a:lumMod val="90000"/>
                    <a:lumOff val="10000"/>
                  </a:schemeClr>
                </a:solidFill>
              </a:defRPr>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p>
            <a:fld id="{90F47950-0717-4110-9557-F08D8A545BF8}" type="datetime1">
              <a:rPr lang="en-US" smtClean="0"/>
              <a:t>05/09/2025</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p:nvPr>
        </p:nvSpPr>
        <p:spPr>
          <a:xfrm>
            <a:off x="429768" y="4809744"/>
            <a:ext cx="5897880" cy="1353312"/>
          </a:xfrm>
        </p:spPr>
        <p:txBody>
          <a:bodyPr>
            <a:normAutofit/>
          </a:bodyPr>
          <a:lstStyle>
            <a:lvl1pPr marL="0" indent="0" algn="l">
              <a:buNone/>
              <a:defRPr sz="2800">
                <a:solidFill>
                  <a:schemeClr val="tx2">
                    <a:lumMod val="90000"/>
                    <a:lumOff val="10000"/>
                  </a:schemeClr>
                </a:solidFill>
              </a:defRPr>
            </a:lvl1pPr>
            <a:lvl2pPr marL="228600" indent="0" algn="l">
              <a:buNone/>
              <a:defRPr sz="2400">
                <a:solidFill>
                  <a:schemeClr val="tx2">
                    <a:lumMod val="90000"/>
                    <a:lumOff val="10000"/>
                  </a:schemeClr>
                </a:solidFill>
              </a:defRPr>
            </a:lvl2pPr>
            <a:lvl3pPr marL="457200" indent="0" algn="l">
              <a:buNone/>
              <a:defRPr sz="2000">
                <a:solidFill>
                  <a:schemeClr val="tx2">
                    <a:lumMod val="90000"/>
                    <a:lumOff val="10000"/>
                  </a:schemeClr>
                </a:solidFill>
              </a:defRPr>
            </a:lvl3pPr>
            <a:lvl4pPr marL="685800" indent="0" algn="l">
              <a:buNone/>
              <a:defRPr sz="1800">
                <a:solidFill>
                  <a:schemeClr val="tx2">
                    <a:lumMod val="90000"/>
                    <a:lumOff val="10000"/>
                  </a:schemeClr>
                </a:solidFill>
              </a:defRPr>
            </a:lvl4pPr>
            <a:lvl5pPr marL="914400" indent="0" algn="l">
              <a:buNone/>
              <a:defRPr sz="1600">
                <a:solidFill>
                  <a:schemeClr val="tx2">
                    <a:lumMod val="90000"/>
                    <a:lumOff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148950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50218"/>
            <a:ext cx="3827439" cy="1453896"/>
          </a:xfrm>
        </p:spPr>
        <p:txBody>
          <a:bodyPr anchor="t">
            <a:normAutofit/>
          </a:bodyPr>
          <a:lstStyle>
            <a:lvl1pPr>
              <a:defRPr sz="3200"/>
            </a:lvl1pPr>
          </a:lstStyle>
          <a:p>
            <a:r>
              <a:rPr lang="en-US"/>
              <a:t>Click to edit Master title style</a:t>
            </a:r>
          </a:p>
        </p:txBody>
      </p:sp>
      <p:sp>
        <p:nvSpPr>
          <p:cNvPr id="12" name="Picture Placeholder 11">
            <a:extLst>
              <a:ext uri="{FF2B5EF4-FFF2-40B4-BE49-F238E27FC236}">
                <a16:creationId xmlns:a16="http://schemas.microsoft.com/office/drawing/2014/main" id="{14639E5C-EF58-65A1-C364-F58DE761581C}"/>
              </a:ext>
            </a:extLst>
          </p:cNvPr>
          <p:cNvSpPr>
            <a:spLocks noGrp="1"/>
          </p:cNvSpPr>
          <p:nvPr>
            <p:ph type="pic" sz="quarter" idx="13"/>
          </p:nvPr>
        </p:nvSpPr>
        <p:spPr>
          <a:xfrm>
            <a:off x="510075" y="2293494"/>
            <a:ext cx="3666744" cy="4039044"/>
          </a:xfrm>
          <a:custGeom>
            <a:avLst/>
            <a:gdLst>
              <a:gd name="connsiteX0" fmla="*/ 292716 w 3666744"/>
              <a:gd name="connsiteY0" fmla="*/ 0 h 4039044"/>
              <a:gd name="connsiteX1" fmla="*/ 3374028 w 3666744"/>
              <a:gd name="connsiteY1" fmla="*/ 0 h 4039044"/>
              <a:gd name="connsiteX2" fmla="*/ 3666744 w 3666744"/>
              <a:gd name="connsiteY2" fmla="*/ 292716 h 4039044"/>
              <a:gd name="connsiteX3" fmla="*/ 3666744 w 3666744"/>
              <a:gd name="connsiteY3" fmla="*/ 3746328 h 4039044"/>
              <a:gd name="connsiteX4" fmla="*/ 3374028 w 3666744"/>
              <a:gd name="connsiteY4" fmla="*/ 4039044 h 4039044"/>
              <a:gd name="connsiteX5" fmla="*/ 292716 w 3666744"/>
              <a:gd name="connsiteY5" fmla="*/ 4039044 h 4039044"/>
              <a:gd name="connsiteX6" fmla="*/ 0 w 3666744"/>
              <a:gd name="connsiteY6" fmla="*/ 3746328 h 4039044"/>
              <a:gd name="connsiteX7" fmla="*/ 0 w 3666744"/>
              <a:gd name="connsiteY7" fmla="*/ 292716 h 4039044"/>
              <a:gd name="connsiteX8" fmla="*/ 292716 w 3666744"/>
              <a:gd name="connsiteY8" fmla="*/ 0 h 403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6744" h="4039044">
                <a:moveTo>
                  <a:pt x="292716" y="0"/>
                </a:moveTo>
                <a:lnTo>
                  <a:pt x="3374028" y="0"/>
                </a:lnTo>
                <a:cubicBezTo>
                  <a:pt x="3535691" y="0"/>
                  <a:pt x="3666744" y="131053"/>
                  <a:pt x="3666744" y="292716"/>
                </a:cubicBezTo>
                <a:lnTo>
                  <a:pt x="3666744" y="3746328"/>
                </a:lnTo>
                <a:cubicBezTo>
                  <a:pt x="3666744" y="3907991"/>
                  <a:pt x="3535691" y="4039044"/>
                  <a:pt x="3374028" y="4039044"/>
                </a:cubicBezTo>
                <a:lnTo>
                  <a:pt x="292716" y="4039044"/>
                </a:lnTo>
                <a:cubicBezTo>
                  <a:pt x="131053" y="4039044"/>
                  <a:pt x="0" y="3907991"/>
                  <a:pt x="0" y="3746328"/>
                </a:cubicBezTo>
                <a:lnTo>
                  <a:pt x="0" y="292716"/>
                </a:lnTo>
                <a:cubicBezTo>
                  <a:pt x="0" y="131053"/>
                  <a:pt x="131053" y="0"/>
                  <a:pt x="292716" y="0"/>
                </a:cubicBezTo>
                <a:close/>
              </a:path>
            </a:pathLst>
          </a:custGeom>
          <a:blipFill>
            <a:blip r:embed="rId2"/>
            <a:stretch>
              <a:fillRect/>
            </a:stretch>
          </a:blipFill>
        </p:spPr>
        <p:txBody>
          <a:bodyPr wrap="square">
            <a:noAutofit/>
          </a:bodyPr>
          <a:lstStyle/>
          <a:p>
            <a:endParaRPr lang="en-US" dirty="0"/>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20787" y="549275"/>
            <a:ext cx="6561138" cy="5788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39D205C6-AA77-4A66-BB27-EE68DDD0D193}" type="datetime1">
              <a:rPr lang="en-US" smtClean="0"/>
              <a:t>05/09/2025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00374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F94C-BCB1-4F4C-AF70-DD2A5C4E3318}"/>
              </a:ext>
            </a:extLst>
          </p:cNvPr>
          <p:cNvSpPr>
            <a:spLocks noGrp="1"/>
          </p:cNvSpPr>
          <p:nvPr>
            <p:ph type="title"/>
          </p:nvPr>
        </p:nvSpPr>
        <p:spPr>
          <a:xfrm>
            <a:off x="1429566" y="1045445"/>
            <a:ext cx="9238434" cy="857559"/>
          </a:xfrm>
        </p:spPr>
        <p:txBody>
          <a:bodyPr anchor="b"/>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909B75-A057-44B5-872F-DF01BDC8EA07}"/>
              </a:ext>
            </a:extLst>
          </p:cNvPr>
          <p:cNvSpPr>
            <a:spLocks noGrp="1"/>
          </p:cNvSpPr>
          <p:nvPr>
            <p:ph idx="1"/>
          </p:nvPr>
        </p:nvSpPr>
        <p:spPr>
          <a:xfrm>
            <a:off x="1429566" y="2286000"/>
            <a:ext cx="9238434" cy="381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06260C-3219-4812-88F2-3162D37F293B}"/>
              </a:ext>
            </a:extLst>
          </p:cNvPr>
          <p:cNvSpPr>
            <a:spLocks noGrp="1"/>
          </p:cNvSpPr>
          <p:nvPr>
            <p:ph type="dt" sz="half" idx="10"/>
          </p:nvPr>
        </p:nvSpPr>
        <p:spPr/>
        <p:txBody>
          <a:bodyPr/>
          <a:lstStyle/>
          <a:p>
            <a:fld id="{A3C9FAAF-C467-4C93-8ECD-39AF5A14D498}" type="datetimeFigureOut">
              <a:rPr lang="en-US" dirty="0"/>
              <a:t>05/09/2025</a:t>
            </a:fld>
            <a:endParaRPr lang="en-US" dirty="0"/>
          </a:p>
        </p:txBody>
      </p:sp>
      <p:sp>
        <p:nvSpPr>
          <p:cNvPr id="5" name="Footer Placeholder 4">
            <a:extLst>
              <a:ext uri="{FF2B5EF4-FFF2-40B4-BE49-F238E27FC236}">
                <a16:creationId xmlns:a16="http://schemas.microsoft.com/office/drawing/2014/main" id="{F2762B73-9C01-4BE3-A199-782BE6EBA6E4}"/>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2A761492-EB56-4454-9D2A-8BB94AACB899}"/>
              </a:ext>
            </a:extLst>
          </p:cNvPr>
          <p:cNvSpPr>
            <a:spLocks noGrp="1"/>
          </p:cNvSpPr>
          <p:nvPr>
            <p:ph type="sldNum" sz="quarter" idx="12"/>
          </p:nvPr>
        </p:nvSpPr>
        <p:spPr/>
        <p:txBody>
          <a:bodyPr/>
          <a:lstStyle/>
          <a:p>
            <a:fld id="{196A61CA-0502-4EE4-9724-96EA822543E5}" type="slidenum">
              <a:rPr lang="en-US" dirty="0"/>
              <a:t>‹#›</a:t>
            </a:fld>
            <a:endParaRPr lang="en-US" dirty="0"/>
          </a:p>
        </p:txBody>
      </p:sp>
    </p:spTree>
    <p:extLst>
      <p:ext uri="{BB962C8B-B14F-4D97-AF65-F5344CB8AC3E}">
        <p14:creationId xmlns:p14="http://schemas.microsoft.com/office/powerpoint/2010/main" val="2390170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B911F94A-833D-4D19-8ACB-52DAEF08569A}" type="datetime1">
              <a:rPr lang="en-US" smtClean="0"/>
              <a:t>05/09/2025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8266176" cy="5605272"/>
          </a:xfrm>
        </p:spPr>
        <p:txBody>
          <a:bodyPr anchor="t">
            <a:no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587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27318"/>
            <a:ext cx="7370064" cy="1842020"/>
          </a:xfrm>
        </p:spPr>
        <p:txBody>
          <a:bodyPr anchor="b">
            <a:normAutofit/>
          </a:bodyPr>
          <a:lstStyle>
            <a:lvl1pPr>
              <a:defRPr sz="60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29768" y="3622673"/>
            <a:ext cx="7370064" cy="223113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AFC1F7B-2472-4057-932A-A13696216B5F}" type="datetime1">
              <a:rPr lang="en-US" smtClean="0"/>
              <a:t>05/09/2025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684690395"/>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Photo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5276088"/>
            <a:ext cx="11347704" cy="786384"/>
          </a:xfrm>
        </p:spPr>
        <p:txBody>
          <a:bodyPr anchor="b">
            <a:normAutofit/>
          </a:bodyPr>
          <a:lstStyle>
            <a:lvl1pPr algn="l">
              <a:defRPr sz="44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980176"/>
            <a:ext cx="11347704" cy="530352"/>
          </a:xfrm>
        </p:spPr>
        <p:txBody>
          <a:bodyPr anchor="t">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Picture Placeholder 6">
            <a:extLst>
              <a:ext uri="{FF2B5EF4-FFF2-40B4-BE49-F238E27FC236}">
                <a16:creationId xmlns:a16="http://schemas.microsoft.com/office/drawing/2014/main" id="{F9A648C8-0436-6FAF-8B52-BA15EFB5F90C}"/>
              </a:ext>
            </a:extLst>
          </p:cNvPr>
          <p:cNvSpPr>
            <a:spLocks noGrp="1"/>
          </p:cNvSpPr>
          <p:nvPr>
            <p:ph type="pic" sz="quarter" idx="13"/>
          </p:nvPr>
        </p:nvSpPr>
        <p:spPr>
          <a:xfrm>
            <a:off x="342901" y="343038"/>
            <a:ext cx="11506200" cy="4792766"/>
          </a:xfrm>
          <a:custGeom>
            <a:avLst/>
            <a:gdLst>
              <a:gd name="connsiteX0" fmla="*/ 292023 w 11506200"/>
              <a:gd name="connsiteY0" fmla="*/ 0 h 4792766"/>
              <a:gd name="connsiteX1" fmla="*/ 11214177 w 11506200"/>
              <a:gd name="connsiteY1" fmla="*/ 0 h 4792766"/>
              <a:gd name="connsiteX2" fmla="*/ 11506200 w 11506200"/>
              <a:gd name="connsiteY2" fmla="*/ 292023 h 4792766"/>
              <a:gd name="connsiteX3" fmla="*/ 11506200 w 11506200"/>
              <a:gd name="connsiteY3" fmla="*/ 4500743 h 4792766"/>
              <a:gd name="connsiteX4" fmla="*/ 11214177 w 11506200"/>
              <a:gd name="connsiteY4" fmla="*/ 4792766 h 4792766"/>
              <a:gd name="connsiteX5" fmla="*/ 292023 w 11506200"/>
              <a:gd name="connsiteY5" fmla="*/ 4792766 h 4792766"/>
              <a:gd name="connsiteX6" fmla="*/ 0 w 11506200"/>
              <a:gd name="connsiteY6" fmla="*/ 4500743 h 4792766"/>
              <a:gd name="connsiteX7" fmla="*/ 0 w 11506200"/>
              <a:gd name="connsiteY7" fmla="*/ 292023 h 4792766"/>
              <a:gd name="connsiteX8" fmla="*/ 292023 w 11506200"/>
              <a:gd name="connsiteY8" fmla="*/ 0 h 47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6200" h="4792766">
                <a:moveTo>
                  <a:pt x="292023" y="0"/>
                </a:moveTo>
                <a:lnTo>
                  <a:pt x="11214177" y="0"/>
                </a:lnTo>
                <a:cubicBezTo>
                  <a:pt x="11375457" y="0"/>
                  <a:pt x="11506200" y="130743"/>
                  <a:pt x="11506200" y="292023"/>
                </a:cubicBezTo>
                <a:lnTo>
                  <a:pt x="11506200" y="4500743"/>
                </a:lnTo>
                <a:cubicBezTo>
                  <a:pt x="11506200" y="4662023"/>
                  <a:pt x="11375457" y="4792766"/>
                  <a:pt x="11214177" y="4792766"/>
                </a:cubicBezTo>
                <a:lnTo>
                  <a:pt x="292023" y="4792766"/>
                </a:lnTo>
                <a:cubicBezTo>
                  <a:pt x="130743" y="4792766"/>
                  <a:pt x="0" y="4662023"/>
                  <a:pt x="0" y="4500743"/>
                </a:cubicBezTo>
                <a:lnTo>
                  <a:pt x="0" y="292023"/>
                </a:lnTo>
                <a:cubicBezTo>
                  <a:pt x="0" y="130743"/>
                  <a:pt x="130743" y="0"/>
                  <a:pt x="292023" y="0"/>
                </a:cubicBezTo>
                <a:close/>
              </a:path>
            </a:pathLst>
          </a:custGeom>
          <a:blipFill>
            <a:blip r:embed="rId2"/>
            <a:stretch>
              <a:fillRect/>
            </a:stretch>
          </a:blipFill>
        </p:spPr>
        <p:txBody>
          <a:bodyPr wrap="square">
            <a:noAutofit/>
          </a:body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37160" y="6519672"/>
            <a:ext cx="3494314" cy="365125"/>
          </a:xfrm>
        </p:spPr>
        <p:txBody>
          <a:bodyPr/>
          <a:lstStyle>
            <a:lvl1pPr>
              <a:defRPr>
                <a:solidFill>
                  <a:schemeClr val="tx2"/>
                </a:solidFill>
                <a:effectLst/>
              </a:defRPr>
            </a:lvl1pPr>
          </a:lstStyle>
          <a:p>
            <a:fld id="{A94E042F-6826-4E41-A6B0-8BF606E4151E}" type="datetime1">
              <a:rPr lang="en-US" smtClean="0"/>
              <a:t>05/09/2025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876521" y="6519672"/>
            <a:ext cx="2805405" cy="365125"/>
          </a:xfrm>
        </p:spPr>
        <p:txBody>
          <a:bodyPr/>
          <a:lstStyle>
            <a:lvl1pPr>
              <a:defRPr>
                <a:solidFill>
                  <a:schemeClr val="tx2"/>
                </a:solidFill>
                <a:effectLst/>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632162" y="6519672"/>
            <a:ext cx="429207" cy="365125"/>
          </a:xfrm>
        </p:spPr>
        <p:txBody>
          <a:bodyPr/>
          <a:lstStyle>
            <a:lvl1pPr>
              <a:defRPr>
                <a:solidFill>
                  <a:schemeClr val="tx2"/>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80525114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80A128-A52A-402C-865B-1BF08D7F045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E900447-3778-4AB7-ACB3-7C2313FE9A47}"/>
              </a:ext>
            </a:extLst>
          </p:cNvPr>
          <p:cNvSpPr>
            <a:spLocks noGrp="1"/>
          </p:cNvSpPr>
          <p:nvPr>
            <p:ph type="title"/>
          </p:nvPr>
        </p:nvSpPr>
        <p:spPr>
          <a:xfrm>
            <a:off x="1421745" y="1287554"/>
            <a:ext cx="8284963" cy="3113064"/>
          </a:xfrm>
        </p:spPr>
        <p:txBody>
          <a:bodyPr anchor="t"/>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F9B910C9-BA3C-4D31-9C62-2C2408591FF2}"/>
              </a:ext>
            </a:extLst>
          </p:cNvPr>
          <p:cNvSpPr>
            <a:spLocks noGrp="1"/>
          </p:cNvSpPr>
          <p:nvPr>
            <p:ph type="body" idx="1"/>
          </p:nvPr>
        </p:nvSpPr>
        <p:spPr>
          <a:xfrm>
            <a:off x="1421744" y="4619707"/>
            <a:ext cx="7722256" cy="1476293"/>
          </a:xfrm>
        </p:spPr>
        <p:txBody>
          <a:bodyPr anchor="b">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8742E8A-6B69-406B-A3DF-0A1B76832E0A}"/>
              </a:ext>
            </a:extLst>
          </p:cNvPr>
          <p:cNvSpPr>
            <a:spLocks noGrp="1"/>
          </p:cNvSpPr>
          <p:nvPr>
            <p:ph type="dt" sz="half" idx="10"/>
          </p:nvPr>
        </p:nvSpPr>
        <p:spPr/>
        <p:txBody>
          <a:bodyPr/>
          <a:lstStyle/>
          <a:p>
            <a:fld id="{3E37E480-B2BA-4553-A144-61E7F75833ED}" type="datetimeFigureOut">
              <a:rPr lang="en-US" dirty="0"/>
              <a:t>05/09/2025</a:t>
            </a:fld>
            <a:endParaRPr lang="en-US" dirty="0"/>
          </a:p>
        </p:txBody>
      </p:sp>
      <p:sp>
        <p:nvSpPr>
          <p:cNvPr id="5" name="Footer Placeholder 4">
            <a:extLst>
              <a:ext uri="{FF2B5EF4-FFF2-40B4-BE49-F238E27FC236}">
                <a16:creationId xmlns:a16="http://schemas.microsoft.com/office/drawing/2014/main" id="{64D665CF-4461-4BB8-8F3A-ED1CB1084CA2}"/>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D4898B27-5EF3-49F4-B3CE-F3CF419AE06E}"/>
              </a:ext>
            </a:extLst>
          </p:cNvPr>
          <p:cNvSpPr>
            <a:spLocks noGrp="1"/>
          </p:cNvSpPr>
          <p:nvPr>
            <p:ph type="sldNum" sz="quarter" idx="12"/>
          </p:nvPr>
        </p:nvSpPr>
        <p:spPr/>
        <p:txBody>
          <a:bodyPr/>
          <a:lstStyle/>
          <a:p>
            <a:fld id="{196A61CA-0502-4EE4-9724-96EA822543E5}" type="slidenum">
              <a:rPr lang="en-US" dirty="0"/>
              <a:t>‹#›</a:t>
            </a:fld>
            <a:endParaRPr lang="en-US" dirty="0"/>
          </a:p>
        </p:txBody>
      </p:sp>
    </p:spTree>
    <p:extLst>
      <p:ext uri="{BB962C8B-B14F-4D97-AF65-F5344CB8AC3E}">
        <p14:creationId xmlns:p14="http://schemas.microsoft.com/office/powerpoint/2010/main" val="4040827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F3BA-5AD5-4F15-97B2-E4652D1D4E15}"/>
              </a:ext>
            </a:extLst>
          </p:cNvPr>
          <p:cNvSpPr>
            <a:spLocks noGrp="1"/>
          </p:cNvSpPr>
          <p:nvPr>
            <p:ph type="title"/>
          </p:nvPr>
        </p:nvSpPr>
        <p:spPr>
          <a:xfrm>
            <a:off x="1429566" y="1013411"/>
            <a:ext cx="9238434" cy="889592"/>
          </a:xfrm>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EA997B8-1FD3-40E6-A486-256EB41DB70A}"/>
              </a:ext>
            </a:extLst>
          </p:cNvPr>
          <p:cNvSpPr>
            <a:spLocks noGrp="1"/>
          </p:cNvSpPr>
          <p:nvPr>
            <p:ph sz="half" idx="1"/>
          </p:nvPr>
        </p:nvSpPr>
        <p:spPr>
          <a:xfrm>
            <a:off x="1429566"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183F4D8-AA9A-4AF7-86EA-E4D797B98CE9}"/>
              </a:ext>
            </a:extLst>
          </p:cNvPr>
          <p:cNvSpPr>
            <a:spLocks noGrp="1"/>
          </p:cNvSpPr>
          <p:nvPr>
            <p:ph sz="half" idx="2"/>
          </p:nvPr>
        </p:nvSpPr>
        <p:spPr>
          <a:xfrm>
            <a:off x="6172200"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A08823E-BC08-4810-9BFF-35D2EA2AE729}"/>
              </a:ext>
            </a:extLst>
          </p:cNvPr>
          <p:cNvSpPr>
            <a:spLocks noGrp="1"/>
          </p:cNvSpPr>
          <p:nvPr>
            <p:ph type="dt" sz="half" idx="10"/>
          </p:nvPr>
        </p:nvSpPr>
        <p:spPr/>
        <p:txBody>
          <a:bodyPr/>
          <a:lstStyle/>
          <a:p>
            <a:fld id="{390E682A-6B53-4B08-AE4D-4C5E659103CC}" type="datetimeFigureOut">
              <a:rPr lang="en-US" dirty="0"/>
              <a:t>05/09/2025</a:t>
            </a:fld>
            <a:endParaRPr lang="en-US" dirty="0"/>
          </a:p>
        </p:txBody>
      </p:sp>
      <p:sp>
        <p:nvSpPr>
          <p:cNvPr id="6" name="Footer Placeholder 5">
            <a:extLst>
              <a:ext uri="{FF2B5EF4-FFF2-40B4-BE49-F238E27FC236}">
                <a16:creationId xmlns:a16="http://schemas.microsoft.com/office/drawing/2014/main" id="{2FDD2BFB-BB2C-4C4A-A6E1-DD223C2BE02F}"/>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95D369B2-12F8-4583-8A7F-523C9A3EF09B}"/>
              </a:ext>
            </a:extLst>
          </p:cNvPr>
          <p:cNvSpPr>
            <a:spLocks noGrp="1"/>
          </p:cNvSpPr>
          <p:nvPr>
            <p:ph type="sldNum" sz="quarter" idx="12"/>
          </p:nvPr>
        </p:nvSpPr>
        <p:spPr/>
        <p:txBody>
          <a:bodyPr/>
          <a:lstStyle/>
          <a:p>
            <a:fld id="{196A61CA-0502-4EE4-9724-96EA822543E5}" type="slidenum">
              <a:rPr lang="en-US" dirty="0"/>
              <a:t>‹#›</a:t>
            </a:fld>
            <a:endParaRPr lang="en-US" dirty="0"/>
          </a:p>
        </p:txBody>
      </p:sp>
    </p:spTree>
    <p:extLst>
      <p:ext uri="{BB962C8B-B14F-4D97-AF65-F5344CB8AC3E}">
        <p14:creationId xmlns:p14="http://schemas.microsoft.com/office/powerpoint/2010/main" val="3319312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717F-84B9-44BA-8DD6-680394AB193E}"/>
              </a:ext>
            </a:extLst>
          </p:cNvPr>
          <p:cNvSpPr>
            <a:spLocks noGrp="1"/>
          </p:cNvSpPr>
          <p:nvPr>
            <p:ph type="title"/>
          </p:nvPr>
        </p:nvSpPr>
        <p:spPr>
          <a:xfrm>
            <a:off x="1429566" y="1079150"/>
            <a:ext cx="9238434" cy="823912"/>
          </a:xfrm>
        </p:spPr>
        <p:txBody>
          <a:bodyPr/>
          <a:lstStyle>
            <a:lvl1pPr>
              <a:defRPr>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A1217D6-7448-4625-964F-5D82F65F11F7}"/>
              </a:ext>
            </a:extLst>
          </p:cNvPr>
          <p:cNvSpPr>
            <a:spLocks noGrp="1"/>
          </p:cNvSpPr>
          <p:nvPr>
            <p:ph type="body" idx="1"/>
          </p:nvPr>
        </p:nvSpPr>
        <p:spPr>
          <a:xfrm>
            <a:off x="1429567" y="2013217"/>
            <a:ext cx="4495799" cy="704232"/>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53A534C-0B54-4327-99C0-4F0019FD21F6}"/>
              </a:ext>
            </a:extLst>
          </p:cNvPr>
          <p:cNvSpPr>
            <a:spLocks noGrp="1"/>
          </p:cNvSpPr>
          <p:nvPr>
            <p:ph sz="half" idx="2"/>
          </p:nvPr>
        </p:nvSpPr>
        <p:spPr>
          <a:xfrm>
            <a:off x="1429567"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89D4A63-0795-4B74-8C11-5FE7944118C7}"/>
              </a:ext>
            </a:extLst>
          </p:cNvPr>
          <p:cNvSpPr>
            <a:spLocks noGrp="1"/>
          </p:cNvSpPr>
          <p:nvPr>
            <p:ph type="body" sz="quarter" idx="3"/>
          </p:nvPr>
        </p:nvSpPr>
        <p:spPr>
          <a:xfrm>
            <a:off x="6172200" y="2013215"/>
            <a:ext cx="4495800" cy="704233"/>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23D16F3-F747-441B-9854-27225954DEC4}"/>
              </a:ext>
            </a:extLst>
          </p:cNvPr>
          <p:cNvSpPr>
            <a:spLocks noGrp="1"/>
          </p:cNvSpPr>
          <p:nvPr>
            <p:ph sz="quarter" idx="4"/>
          </p:nvPr>
        </p:nvSpPr>
        <p:spPr>
          <a:xfrm>
            <a:off x="6172200"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0E8168E2-6B97-486E-B0E4-4E7F5CDBB5B1}"/>
              </a:ext>
            </a:extLst>
          </p:cNvPr>
          <p:cNvSpPr>
            <a:spLocks noGrp="1"/>
          </p:cNvSpPr>
          <p:nvPr>
            <p:ph type="dt" sz="half" idx="10"/>
          </p:nvPr>
        </p:nvSpPr>
        <p:spPr/>
        <p:txBody>
          <a:bodyPr/>
          <a:lstStyle/>
          <a:p>
            <a:fld id="{7C69F0F6-BEBB-4894-ABB2-75C5CBE0DDB9}" type="datetimeFigureOut">
              <a:rPr lang="en-US" dirty="0"/>
              <a:t>05/09/2025</a:t>
            </a:fld>
            <a:endParaRPr lang="en-US" dirty="0"/>
          </a:p>
        </p:txBody>
      </p:sp>
      <p:sp>
        <p:nvSpPr>
          <p:cNvPr id="8" name="Footer Placeholder 7">
            <a:extLst>
              <a:ext uri="{FF2B5EF4-FFF2-40B4-BE49-F238E27FC236}">
                <a16:creationId xmlns:a16="http://schemas.microsoft.com/office/drawing/2014/main" id="{D05D3E2B-2F4E-4347-A8E9-27EB7D0359B3}"/>
              </a:ext>
            </a:extLst>
          </p:cNvPr>
          <p:cNvSpPr>
            <a:spLocks noGrp="1"/>
          </p:cNvSpPr>
          <p:nvPr>
            <p:ph type="ftr" sz="quarter" idx="11"/>
          </p:nvPr>
        </p:nvSpPr>
        <p:spPr/>
        <p:txBody>
          <a:bodyPr/>
          <a:lstStyle/>
          <a:p>
            <a:r>
              <a:rPr lang="en-US" dirty="0"/>
              <a:t>
              </a:t>
            </a:r>
          </a:p>
        </p:txBody>
      </p:sp>
      <p:sp>
        <p:nvSpPr>
          <p:cNvPr id="9" name="Slide Number Placeholder 8">
            <a:extLst>
              <a:ext uri="{FF2B5EF4-FFF2-40B4-BE49-F238E27FC236}">
                <a16:creationId xmlns:a16="http://schemas.microsoft.com/office/drawing/2014/main" id="{DC1FC4F5-6876-414E-9E30-84706A3F528C}"/>
              </a:ext>
            </a:extLst>
          </p:cNvPr>
          <p:cNvSpPr>
            <a:spLocks noGrp="1"/>
          </p:cNvSpPr>
          <p:nvPr>
            <p:ph type="sldNum" sz="quarter" idx="12"/>
          </p:nvPr>
        </p:nvSpPr>
        <p:spPr/>
        <p:txBody>
          <a:bodyPr/>
          <a:lstStyle/>
          <a:p>
            <a:fld id="{196A61CA-0502-4EE4-9724-96EA822543E5}" type="slidenum">
              <a:rPr lang="en-US" dirty="0"/>
              <a:t>‹#›</a:t>
            </a:fld>
            <a:endParaRPr lang="en-US" dirty="0"/>
          </a:p>
        </p:txBody>
      </p:sp>
      <p:cxnSp>
        <p:nvCxnSpPr>
          <p:cNvPr id="11" name="Straight Connector 10">
            <a:extLst>
              <a:ext uri="{FF2B5EF4-FFF2-40B4-BE49-F238E27FC236}">
                <a16:creationId xmlns:a16="http://schemas.microsoft.com/office/drawing/2014/main" id="{A70D2F04-5474-46B9-B838-858CDF4AB2D2}"/>
              </a:ext>
            </a:extLst>
          </p:cNvPr>
          <p:cNvCxnSpPr>
            <a:cxnSpLocks/>
          </p:cNvCxnSpPr>
          <p:nvPr/>
        </p:nvCxnSpPr>
        <p:spPr>
          <a:xfrm>
            <a:off x="6270727"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ADEE893-BE45-47F3-BCF0-02424B3503CC}"/>
              </a:ext>
            </a:extLst>
          </p:cNvPr>
          <p:cNvSpPr/>
          <p:nvPr/>
        </p:nvSpPr>
        <p:spPr>
          <a:xfrm>
            <a:off x="-1171838" y="4592406"/>
            <a:ext cx="808262" cy="389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3FB5178A-4501-4B56-8BF1-D083D7B021CE}"/>
              </a:ext>
            </a:extLst>
          </p:cNvPr>
          <p:cNvCxnSpPr>
            <a:cxnSpLocks/>
          </p:cNvCxnSpPr>
          <p:nvPr/>
        </p:nvCxnSpPr>
        <p:spPr>
          <a:xfrm>
            <a:off x="1524000"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0146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2109C6-041C-42BA-B507-8EA298046ED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F7BF877-20DD-40F4-AEA8-E1B6D5350D2D}"/>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167DC874-15B5-4338-B7D1-8E393AB4C16E}"/>
              </a:ext>
            </a:extLst>
          </p:cNvPr>
          <p:cNvSpPr>
            <a:spLocks noGrp="1"/>
          </p:cNvSpPr>
          <p:nvPr>
            <p:ph type="dt" sz="half" idx="10"/>
          </p:nvPr>
        </p:nvSpPr>
        <p:spPr/>
        <p:txBody>
          <a:bodyPr/>
          <a:lstStyle/>
          <a:p>
            <a:fld id="{8B3E9E5F-17D9-4A30-9DA3-64E46A6DF111}" type="datetimeFigureOut">
              <a:rPr lang="en-US" dirty="0"/>
              <a:t>05/09/2025</a:t>
            </a:fld>
            <a:endParaRPr lang="en-US" dirty="0"/>
          </a:p>
        </p:txBody>
      </p:sp>
      <p:sp>
        <p:nvSpPr>
          <p:cNvPr id="4" name="Footer Placeholder 3">
            <a:extLst>
              <a:ext uri="{FF2B5EF4-FFF2-40B4-BE49-F238E27FC236}">
                <a16:creationId xmlns:a16="http://schemas.microsoft.com/office/drawing/2014/main" id="{7E66BAE3-24C5-483F-9141-D860A265E78D}"/>
              </a:ext>
            </a:extLst>
          </p:cNvPr>
          <p:cNvSpPr>
            <a:spLocks noGrp="1"/>
          </p:cNvSpPr>
          <p:nvPr>
            <p:ph type="ftr" sz="quarter" idx="11"/>
          </p:nvPr>
        </p:nvSpPr>
        <p:spPr/>
        <p:txBody>
          <a:bodyPr/>
          <a:lstStyle/>
          <a:p>
            <a:r>
              <a:rPr lang="en-US" dirty="0"/>
              <a:t>
              </a:t>
            </a:r>
          </a:p>
        </p:txBody>
      </p:sp>
      <p:sp>
        <p:nvSpPr>
          <p:cNvPr id="5" name="Slide Number Placeholder 4">
            <a:extLst>
              <a:ext uri="{FF2B5EF4-FFF2-40B4-BE49-F238E27FC236}">
                <a16:creationId xmlns:a16="http://schemas.microsoft.com/office/drawing/2014/main" id="{059AEEB4-66F8-4008-B616-804FB9D91CF9}"/>
              </a:ext>
            </a:extLst>
          </p:cNvPr>
          <p:cNvSpPr>
            <a:spLocks noGrp="1"/>
          </p:cNvSpPr>
          <p:nvPr>
            <p:ph type="sldNum" sz="quarter" idx="12"/>
          </p:nvPr>
        </p:nvSpPr>
        <p:spPr/>
        <p:txBody>
          <a:bodyPr/>
          <a:lstStyle/>
          <a:p>
            <a:fld id="{196A61CA-0502-4EE4-9724-96EA822543E5}" type="slidenum">
              <a:rPr lang="en-US" dirty="0"/>
              <a:t>‹#›</a:t>
            </a:fld>
            <a:endParaRPr lang="en-US" dirty="0"/>
          </a:p>
        </p:txBody>
      </p:sp>
    </p:spTree>
    <p:extLst>
      <p:ext uri="{BB962C8B-B14F-4D97-AF65-F5344CB8AC3E}">
        <p14:creationId xmlns:p14="http://schemas.microsoft.com/office/powerpoint/2010/main" val="3030764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6C975-8FFB-4A4B-9213-774EE3901DE9}"/>
              </a:ext>
            </a:extLst>
          </p:cNvPr>
          <p:cNvSpPr>
            <a:spLocks noGrp="1"/>
          </p:cNvSpPr>
          <p:nvPr>
            <p:ph type="dt" sz="half" idx="10"/>
          </p:nvPr>
        </p:nvSpPr>
        <p:spPr/>
        <p:txBody>
          <a:bodyPr/>
          <a:lstStyle/>
          <a:p>
            <a:fld id="{033AC5F0-3BC3-4718-BCCA-24B5655EC864}" type="datetimeFigureOut">
              <a:rPr lang="en-US" dirty="0"/>
              <a:t>05/09/2025</a:t>
            </a:fld>
            <a:endParaRPr lang="en-US" dirty="0"/>
          </a:p>
        </p:txBody>
      </p:sp>
      <p:sp>
        <p:nvSpPr>
          <p:cNvPr id="3" name="Footer Placeholder 2">
            <a:extLst>
              <a:ext uri="{FF2B5EF4-FFF2-40B4-BE49-F238E27FC236}">
                <a16:creationId xmlns:a16="http://schemas.microsoft.com/office/drawing/2014/main" id="{4FBA744F-475D-4105-8E4A-025815549539}"/>
              </a:ext>
            </a:extLst>
          </p:cNvPr>
          <p:cNvSpPr>
            <a:spLocks noGrp="1"/>
          </p:cNvSpPr>
          <p:nvPr>
            <p:ph type="ftr" sz="quarter" idx="11"/>
          </p:nvPr>
        </p:nvSpPr>
        <p:spPr/>
        <p:txBody>
          <a:bodyPr/>
          <a:lstStyle/>
          <a:p>
            <a:r>
              <a:rPr lang="en-US" dirty="0"/>
              <a:t>
              </a:t>
            </a:r>
          </a:p>
        </p:txBody>
      </p:sp>
      <p:sp>
        <p:nvSpPr>
          <p:cNvPr id="4" name="Slide Number Placeholder 3">
            <a:extLst>
              <a:ext uri="{FF2B5EF4-FFF2-40B4-BE49-F238E27FC236}">
                <a16:creationId xmlns:a16="http://schemas.microsoft.com/office/drawing/2014/main" id="{6F3FA64C-7966-4D6F-88D7-4B89F2A1DF2C}"/>
              </a:ext>
            </a:extLst>
          </p:cNvPr>
          <p:cNvSpPr>
            <a:spLocks noGrp="1"/>
          </p:cNvSpPr>
          <p:nvPr>
            <p:ph type="sldNum" sz="quarter" idx="12"/>
          </p:nvPr>
        </p:nvSpPr>
        <p:spPr/>
        <p:txBody>
          <a:bodyPr/>
          <a:lstStyle/>
          <a:p>
            <a:fld id="{196A61CA-0502-4EE4-9724-96EA822543E5}" type="slidenum">
              <a:rPr lang="en-US" dirty="0"/>
              <a:t>‹#›</a:t>
            </a:fld>
            <a:endParaRPr lang="en-US" dirty="0"/>
          </a:p>
        </p:txBody>
      </p:sp>
    </p:spTree>
    <p:extLst>
      <p:ext uri="{BB962C8B-B14F-4D97-AF65-F5344CB8AC3E}">
        <p14:creationId xmlns:p14="http://schemas.microsoft.com/office/powerpoint/2010/main" val="3834253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ED5F-AB94-4DCF-8971-B8B2B55AF653}"/>
              </a:ext>
            </a:extLst>
          </p:cNvPr>
          <p:cNvSpPr>
            <a:spLocks noGrp="1"/>
          </p:cNvSpPr>
          <p:nvPr>
            <p:ph type="title"/>
          </p:nvPr>
        </p:nvSpPr>
        <p:spPr>
          <a:xfrm>
            <a:off x="1443740" y="1558944"/>
            <a:ext cx="3279689" cy="1864196"/>
          </a:xfrm>
        </p:spPr>
        <p:txBody>
          <a:bodyPr anchor="b"/>
          <a:lstStyle>
            <a:lvl1pPr algn="r">
              <a:defRPr sz="28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41EE4CB-68CF-4BF3-A891-8277AFD13D88}"/>
              </a:ext>
            </a:extLst>
          </p:cNvPr>
          <p:cNvSpPr>
            <a:spLocks noGrp="1"/>
          </p:cNvSpPr>
          <p:nvPr>
            <p:ph idx="1"/>
          </p:nvPr>
        </p:nvSpPr>
        <p:spPr>
          <a:xfrm>
            <a:off x="5334000" y="762000"/>
            <a:ext cx="5333999" cy="5334000"/>
          </a:xfrm>
        </p:spPr>
        <p:txBody>
          <a:bodyPr anchor="ct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5292E72-B66D-40EE-B182-5585382A6DC9}"/>
              </a:ext>
            </a:extLst>
          </p:cNvPr>
          <p:cNvSpPr>
            <a:spLocks noGrp="1"/>
          </p:cNvSpPr>
          <p:nvPr>
            <p:ph type="body" sz="half" idx="2"/>
          </p:nvPr>
        </p:nvSpPr>
        <p:spPr>
          <a:xfrm>
            <a:off x="1443741" y="3649682"/>
            <a:ext cx="3233096" cy="1933605"/>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D73B694-B050-45F3-AE6F-A86A129F1C64}"/>
              </a:ext>
            </a:extLst>
          </p:cNvPr>
          <p:cNvSpPr>
            <a:spLocks noGrp="1"/>
          </p:cNvSpPr>
          <p:nvPr>
            <p:ph type="dt" sz="half" idx="10"/>
          </p:nvPr>
        </p:nvSpPr>
        <p:spPr/>
        <p:txBody>
          <a:bodyPr/>
          <a:lstStyle/>
          <a:p>
            <a:fld id="{9EB8BD81-465B-40F2-9A54-9DF3B12AF598}" type="datetimeFigureOut">
              <a:rPr lang="en-US" dirty="0"/>
              <a:t>05/09/2025</a:t>
            </a:fld>
            <a:endParaRPr lang="en-US" dirty="0"/>
          </a:p>
        </p:txBody>
      </p:sp>
      <p:sp>
        <p:nvSpPr>
          <p:cNvPr id="6" name="Footer Placeholder 5">
            <a:extLst>
              <a:ext uri="{FF2B5EF4-FFF2-40B4-BE49-F238E27FC236}">
                <a16:creationId xmlns:a16="http://schemas.microsoft.com/office/drawing/2014/main" id="{7E8AE423-9CA5-46B3-96B1-7586AD02080D}"/>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014B973D-F1F7-47BC-996D-6100B7C89520}"/>
              </a:ext>
            </a:extLst>
          </p:cNvPr>
          <p:cNvSpPr>
            <a:spLocks noGrp="1"/>
          </p:cNvSpPr>
          <p:nvPr>
            <p:ph type="sldNum" sz="quarter" idx="12"/>
          </p:nvPr>
        </p:nvSpPr>
        <p:spPr/>
        <p:txBody>
          <a:bodyPr/>
          <a:lstStyle/>
          <a:p>
            <a:fld id="{196A61CA-0502-4EE4-9724-96EA822543E5}" type="slidenum">
              <a:rPr lang="en-US" dirty="0"/>
              <a:t>‹#›</a:t>
            </a:fld>
            <a:endParaRPr lang="en-US" dirty="0"/>
          </a:p>
        </p:txBody>
      </p:sp>
    </p:spTree>
    <p:extLst>
      <p:ext uri="{BB962C8B-B14F-4D97-AF65-F5344CB8AC3E}">
        <p14:creationId xmlns:p14="http://schemas.microsoft.com/office/powerpoint/2010/main" val="591714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9949-4A1F-4DA9-9B75-A6180F954B8D}"/>
              </a:ext>
            </a:extLst>
          </p:cNvPr>
          <p:cNvSpPr>
            <a:spLocks noGrp="1"/>
          </p:cNvSpPr>
          <p:nvPr>
            <p:ph type="title"/>
          </p:nvPr>
        </p:nvSpPr>
        <p:spPr>
          <a:xfrm>
            <a:off x="1433543" y="1383126"/>
            <a:ext cx="3289886" cy="2045874"/>
          </a:xfrm>
        </p:spPr>
        <p:txBody>
          <a:bodyPr anchor="b"/>
          <a:lstStyle>
            <a:lvl1pPr algn="r">
              <a:defRPr sz="2800">
                <a:solidFill>
                  <a:schemeClr val="tx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79A8D794-C670-4569-93D9-0FF8B35AA7AE}"/>
              </a:ext>
            </a:extLst>
          </p:cNvPr>
          <p:cNvSpPr>
            <a:spLocks noGrp="1" noChangeAspect="1"/>
          </p:cNvSpPr>
          <p:nvPr>
            <p:ph type="pic" idx="1"/>
          </p:nvPr>
        </p:nvSpPr>
        <p:spPr>
          <a:xfrm>
            <a:off x="5334001" y="762000"/>
            <a:ext cx="5333999" cy="5334000"/>
          </a:xfrm>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92486F6-AE67-4B34-B8E2-0B7576DC2E3A}"/>
              </a:ext>
            </a:extLst>
          </p:cNvPr>
          <p:cNvSpPr>
            <a:spLocks noGrp="1"/>
          </p:cNvSpPr>
          <p:nvPr>
            <p:ph type="body" sz="half" idx="2"/>
          </p:nvPr>
        </p:nvSpPr>
        <p:spPr>
          <a:xfrm>
            <a:off x="1433544" y="3649682"/>
            <a:ext cx="3243292" cy="1684317"/>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98B11C-BB63-49A6-B488-29D4FBF8E107}"/>
              </a:ext>
            </a:extLst>
          </p:cNvPr>
          <p:cNvSpPr>
            <a:spLocks noGrp="1"/>
          </p:cNvSpPr>
          <p:nvPr>
            <p:ph type="dt" sz="half" idx="10"/>
          </p:nvPr>
        </p:nvSpPr>
        <p:spPr/>
        <p:txBody>
          <a:bodyPr/>
          <a:lstStyle/>
          <a:p>
            <a:fld id="{F04B3CEF-64EF-4C43-9530-8E9CBFD2CAD1}" type="datetimeFigureOut">
              <a:rPr lang="en-US" dirty="0"/>
              <a:t>05/09/2025</a:t>
            </a:fld>
            <a:endParaRPr lang="en-US" dirty="0"/>
          </a:p>
        </p:txBody>
      </p:sp>
      <p:sp>
        <p:nvSpPr>
          <p:cNvPr id="6" name="Footer Placeholder 5">
            <a:extLst>
              <a:ext uri="{FF2B5EF4-FFF2-40B4-BE49-F238E27FC236}">
                <a16:creationId xmlns:a16="http://schemas.microsoft.com/office/drawing/2014/main" id="{324B9166-6D36-4F0A-9ADD-33D49A0C3A57}"/>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6FB22B8F-7760-41B3-9053-DD90255B9EEE}"/>
              </a:ext>
            </a:extLst>
          </p:cNvPr>
          <p:cNvSpPr>
            <a:spLocks noGrp="1"/>
          </p:cNvSpPr>
          <p:nvPr>
            <p:ph type="sldNum" sz="quarter" idx="12"/>
          </p:nvPr>
        </p:nvSpPr>
        <p:spPr/>
        <p:txBody>
          <a:bodyPr/>
          <a:lstStyle/>
          <a:p>
            <a:fld id="{196A61CA-0502-4EE4-9724-96EA822543E5}" type="slidenum">
              <a:rPr lang="en-US" dirty="0"/>
              <a:t>‹#›</a:t>
            </a:fld>
            <a:endParaRPr lang="en-US" dirty="0"/>
          </a:p>
        </p:txBody>
      </p:sp>
    </p:spTree>
    <p:extLst>
      <p:ext uri="{BB962C8B-B14F-4D97-AF65-F5344CB8AC3E}">
        <p14:creationId xmlns:p14="http://schemas.microsoft.com/office/powerpoint/2010/main" val="3428982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84152A-7FE0-4708-B7C1-DBEC8F133766}"/>
              </a:ext>
            </a:extLst>
          </p:cNvPr>
          <p:cNvSpPr>
            <a:spLocks noGrp="1"/>
          </p:cNvSpPr>
          <p:nvPr>
            <p:ph type="title"/>
          </p:nvPr>
        </p:nvSpPr>
        <p:spPr>
          <a:xfrm>
            <a:off x="1429566" y="1041621"/>
            <a:ext cx="9238434" cy="86138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B911AB53-BAF9-439D-9451-47193CF2FF8E}"/>
              </a:ext>
            </a:extLst>
          </p:cNvPr>
          <p:cNvSpPr>
            <a:spLocks noGrp="1"/>
          </p:cNvSpPr>
          <p:nvPr>
            <p:ph type="body" idx="1"/>
          </p:nvPr>
        </p:nvSpPr>
        <p:spPr>
          <a:xfrm>
            <a:off x="1429566" y="2285999"/>
            <a:ext cx="9238434" cy="38100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FB96D9F-562A-496F-A530-A561994DC5EF}"/>
              </a:ext>
            </a:extLst>
          </p:cNvPr>
          <p:cNvSpPr>
            <a:spLocks noGrp="1"/>
          </p:cNvSpPr>
          <p:nvPr>
            <p:ph type="dt" sz="half" idx="2"/>
          </p:nvPr>
        </p:nvSpPr>
        <p:spPr>
          <a:xfrm rot="5400000">
            <a:off x="10471087" y="4891318"/>
            <a:ext cx="2673295"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B70A3DFD-A535-46B2-84C1-61DC8B16A904}" type="datetimeFigureOut">
              <a:rPr lang="en-US" dirty="0"/>
              <a:t>05/09/2025</a:t>
            </a:fld>
            <a:endParaRPr lang="en-US" dirty="0"/>
          </a:p>
        </p:txBody>
      </p:sp>
      <p:sp>
        <p:nvSpPr>
          <p:cNvPr id="5" name="Footer Placeholder 4">
            <a:extLst>
              <a:ext uri="{FF2B5EF4-FFF2-40B4-BE49-F238E27FC236}">
                <a16:creationId xmlns:a16="http://schemas.microsoft.com/office/drawing/2014/main" id="{CC3060FE-AAC3-4FAE-9EB4-BCAE72D95670}"/>
              </a:ext>
            </a:extLst>
          </p:cNvPr>
          <p:cNvSpPr>
            <a:spLocks noGrp="1"/>
          </p:cNvSpPr>
          <p:nvPr>
            <p:ph type="ftr" sz="quarter" idx="3"/>
          </p:nvPr>
        </p:nvSpPr>
        <p:spPr>
          <a:xfrm rot="5400000">
            <a:off x="10473021" y="1609893"/>
            <a:ext cx="2669427" cy="365125"/>
          </a:xfrm>
          <a:prstGeom prst="rect">
            <a:avLst/>
          </a:prstGeom>
        </p:spPr>
        <p:txBody>
          <a:bodyPr vert="horz" lIns="91440" tIns="45720" rIns="91440" bIns="45720" rtlCol="0" anchor="ctr"/>
          <a:lstStyle>
            <a:lvl1pPr algn="r">
              <a:defRPr sz="700" b="1" cap="all" spc="300" baseline="0">
                <a:solidFill>
                  <a:schemeClr val="tx1"/>
                </a:solidFill>
              </a:defRPr>
            </a:lvl1pPr>
          </a:lstStyle>
          <a:p>
            <a:r>
              <a:rPr lang="en-US" dirty="0"/>
              <a:t>
              </a:t>
            </a:r>
          </a:p>
        </p:txBody>
      </p:sp>
      <p:sp>
        <p:nvSpPr>
          <p:cNvPr id="6" name="Slide Number Placeholder 5">
            <a:extLst>
              <a:ext uri="{FF2B5EF4-FFF2-40B4-BE49-F238E27FC236}">
                <a16:creationId xmlns:a16="http://schemas.microsoft.com/office/drawing/2014/main" id="{4777EDB2-8F31-42FA-B253-62D241466385}"/>
              </a:ext>
            </a:extLst>
          </p:cNvPr>
          <p:cNvSpPr>
            <a:spLocks noGrp="1"/>
          </p:cNvSpPr>
          <p:nvPr>
            <p:ph type="sldNum" sz="quarter" idx="4"/>
          </p:nvPr>
        </p:nvSpPr>
        <p:spPr>
          <a:xfrm>
            <a:off x="11492908" y="3219853"/>
            <a:ext cx="629653" cy="429830"/>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fld id="{196A61CA-0502-4EE4-9724-96EA822543E5}" type="slidenum">
              <a:rPr lang="en-US" dirty="0"/>
              <a:t>‹#›</a:t>
            </a:fld>
            <a:endParaRPr lang="en-US" dirty="0"/>
          </a:p>
        </p:txBody>
      </p:sp>
    </p:spTree>
    <p:extLst>
      <p:ext uri="{BB962C8B-B14F-4D97-AF65-F5344CB8AC3E}">
        <p14:creationId xmlns:p14="http://schemas.microsoft.com/office/powerpoint/2010/main" val="4127394977"/>
      </p:ext>
    </p:extLst>
  </p:cSld>
  <p:clrMap bg1="dk1" tx1="lt1" bg2="dk2"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 id="2147483803" r:id="rId19"/>
    <p:sldLayoutId id="2147483804" r:id="rId20"/>
    <p:sldLayoutId id="2147483805" r:id="rId21"/>
    <p:sldLayoutId id="2147483806" r:id="rId22"/>
  </p:sldLayoutIdLst>
  <p:hf hdr="0"/>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0">
          <p15:clr>
            <a:srgbClr val="F26B43"/>
          </p15:clr>
        </p15:guide>
        <p15:guide id="2" pos="3840">
          <p15:clr>
            <a:srgbClr val="F26B43"/>
          </p15:clr>
        </p15:guide>
        <p15:guide id="3" pos="7200">
          <p15:clr>
            <a:srgbClr val="F26B43"/>
          </p15:clr>
        </p15:guide>
        <p15:guide id="4" pos="6720">
          <p15:clr>
            <a:srgbClr val="F26B43"/>
          </p15:clr>
        </p15:guide>
        <p15:guide id="16" pos="480">
          <p15:clr>
            <a:srgbClr val="F26B43"/>
          </p15:clr>
        </p15:guide>
        <p15:guide id="23" orient="horz"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hyperlink" Target="mailto:Jzordan@vbcassdhd.org" TargetMode="External"/><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http://austinrailnow.wordpress.com/2014/05/08/project-connects-austin-urban-rail-would-be-3rd-most-pricey-lrt-starter-line-in-u-s-history/"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networkforphl.org"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hyperlink" Target="https://thebluediamondgallery.com/legal08/l/law.html" TargetMode="Externa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t="-9000" b="-9000"/>
          </a:stretch>
        </a:blipFill>
        <a:effectLst/>
      </p:bgPr>
    </p:bg>
    <p:spTree>
      <p:nvGrpSpPr>
        <p:cNvPr id="1" name="">
          <a:extLst>
            <a:ext uri="{FF2B5EF4-FFF2-40B4-BE49-F238E27FC236}">
              <a16:creationId xmlns:a16="http://schemas.microsoft.com/office/drawing/2014/main" id="{158FACAB-959D-812F-8963-C96537EDB0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BE92D4A-2B01-7C79-765D-37A3B92265E7}"/>
              </a:ext>
            </a:extLst>
          </p:cNvPr>
          <p:cNvSpPr>
            <a:spLocks noGrp="1"/>
          </p:cNvSpPr>
          <p:nvPr>
            <p:ph type="ctrTitle"/>
          </p:nvPr>
        </p:nvSpPr>
        <p:spPr>
          <a:xfrm>
            <a:off x="1034935" y="411480"/>
            <a:ext cx="10596233" cy="3968496"/>
          </a:xfrm>
        </p:spPr>
        <p:txBody>
          <a:bodyPr anchor="t">
            <a:normAutofit/>
          </a:bodyPr>
          <a:lstStyle/>
          <a:p>
            <a:r>
              <a:rPr lang="en-US" dirty="0">
                <a:solidFill>
                  <a:srgbClr val="FF0000"/>
                </a:solidFill>
              </a:rPr>
              <a:t>administrative preparedness – </a:t>
            </a:r>
            <a:br>
              <a:rPr lang="en-US" dirty="0">
                <a:solidFill>
                  <a:srgbClr val="FF0000"/>
                </a:solidFill>
              </a:rPr>
            </a:br>
            <a:r>
              <a:rPr lang="en-US" dirty="0">
                <a:solidFill>
                  <a:srgbClr val="FF0000"/>
                </a:solidFill>
              </a:rPr>
              <a:t>a team sport</a:t>
            </a:r>
          </a:p>
        </p:txBody>
      </p:sp>
      <p:sp>
        <p:nvSpPr>
          <p:cNvPr id="4" name="Subtitle 3">
            <a:extLst>
              <a:ext uri="{FF2B5EF4-FFF2-40B4-BE49-F238E27FC236}">
                <a16:creationId xmlns:a16="http://schemas.microsoft.com/office/drawing/2014/main" id="{214E2E02-FD44-8495-42A7-69BFA6085D98}"/>
              </a:ext>
            </a:extLst>
          </p:cNvPr>
          <p:cNvSpPr>
            <a:spLocks noGrp="1"/>
          </p:cNvSpPr>
          <p:nvPr>
            <p:ph type="subTitle" idx="1"/>
          </p:nvPr>
        </p:nvSpPr>
        <p:spPr>
          <a:xfrm>
            <a:off x="6611390" y="5800275"/>
            <a:ext cx="4864330" cy="895835"/>
          </a:xfrm>
        </p:spPr>
        <p:txBody>
          <a:bodyPr anchor="b">
            <a:normAutofit fontScale="92500"/>
          </a:bodyPr>
          <a:lstStyle/>
          <a:p>
            <a:r>
              <a:rPr lang="en-US" b="1" dirty="0">
                <a:solidFill>
                  <a:schemeClr val="bg1"/>
                </a:solidFill>
              </a:rPr>
              <a:t>Presented by Jenni Zordan</a:t>
            </a:r>
          </a:p>
          <a:p>
            <a:r>
              <a:rPr lang="en-US" b="1" dirty="0">
                <a:solidFill>
                  <a:schemeClr val="bg1"/>
                </a:solidFill>
              </a:rPr>
              <a:t>Van Buren/Cass District Health Department</a:t>
            </a:r>
          </a:p>
        </p:txBody>
      </p:sp>
    </p:spTree>
    <p:extLst>
      <p:ext uri="{BB962C8B-B14F-4D97-AF65-F5344CB8AC3E}">
        <p14:creationId xmlns:p14="http://schemas.microsoft.com/office/powerpoint/2010/main" val="1640834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5692E77-1C6A-2265-35D4-2C8BE8DFEC6E}"/>
              </a:ext>
            </a:extLst>
          </p:cNvPr>
          <p:cNvSpPr>
            <a:spLocks noGrp="1"/>
          </p:cNvSpPr>
          <p:nvPr>
            <p:ph type="title"/>
          </p:nvPr>
        </p:nvSpPr>
        <p:spPr>
          <a:xfrm>
            <a:off x="7644383" y="515535"/>
            <a:ext cx="4340860" cy="1636776"/>
          </a:xfrm>
        </p:spPr>
        <p:txBody>
          <a:bodyPr>
            <a:normAutofit fontScale="90000"/>
          </a:bodyPr>
          <a:lstStyle/>
          <a:p>
            <a:r>
              <a:rPr lang="en-US" dirty="0"/>
              <a:t>Emergency declarations</a:t>
            </a:r>
          </a:p>
        </p:txBody>
      </p:sp>
      <p:pic>
        <p:nvPicPr>
          <p:cNvPr id="8" name="Picture 7" descr="Cartoon of a person in a suit talking to a person in a suit&#10;&#10;AI-generated content may be incorrect.">
            <a:extLst>
              <a:ext uri="{FF2B5EF4-FFF2-40B4-BE49-F238E27FC236}">
                <a16:creationId xmlns:a16="http://schemas.microsoft.com/office/drawing/2014/main" id="{29C0D799-2D37-1706-DF6C-B0C7D743E11F}"/>
              </a:ext>
            </a:extLst>
          </p:cNvPr>
          <p:cNvPicPr>
            <a:picLocks noChangeAspect="1"/>
          </p:cNvPicPr>
          <p:nvPr/>
        </p:nvPicPr>
        <p:blipFill>
          <a:blip r:embed="rId3"/>
          <a:srcRect r="-3" b="1301"/>
          <a:stretch/>
        </p:blipFill>
        <p:spPr>
          <a:xfrm>
            <a:off x="342901" y="345109"/>
            <a:ext cx="6714969" cy="6163508"/>
          </a:xfrm>
          <a:custGeom>
            <a:avLst/>
            <a:gdLst>
              <a:gd name="connsiteX0" fmla="*/ 312551 w 6714969"/>
              <a:gd name="connsiteY0" fmla="*/ 0 h 6163508"/>
              <a:gd name="connsiteX1" fmla="*/ 6402418 w 6714969"/>
              <a:gd name="connsiteY1" fmla="*/ 0 h 6163508"/>
              <a:gd name="connsiteX2" fmla="*/ 6714969 w 6714969"/>
              <a:gd name="connsiteY2" fmla="*/ 312551 h 6163508"/>
              <a:gd name="connsiteX3" fmla="*/ 6714969 w 6714969"/>
              <a:gd name="connsiteY3" fmla="*/ 5850957 h 6163508"/>
              <a:gd name="connsiteX4" fmla="*/ 6402418 w 6714969"/>
              <a:gd name="connsiteY4" fmla="*/ 6163508 h 6163508"/>
              <a:gd name="connsiteX5" fmla="*/ 312551 w 6714969"/>
              <a:gd name="connsiteY5" fmla="*/ 6163508 h 6163508"/>
              <a:gd name="connsiteX6" fmla="*/ 0 w 6714969"/>
              <a:gd name="connsiteY6" fmla="*/ 5850957 h 6163508"/>
              <a:gd name="connsiteX7" fmla="*/ 0 w 6714969"/>
              <a:gd name="connsiteY7" fmla="*/ 312551 h 6163508"/>
              <a:gd name="connsiteX8" fmla="*/ 312551 w 6714969"/>
              <a:gd name="connsiteY8" fmla="*/ 0 h 616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14969" h="6163508">
                <a:moveTo>
                  <a:pt x="312551" y="0"/>
                </a:moveTo>
                <a:lnTo>
                  <a:pt x="6402418" y="0"/>
                </a:lnTo>
                <a:cubicBezTo>
                  <a:pt x="6575035" y="0"/>
                  <a:pt x="6714969" y="139934"/>
                  <a:pt x="6714969" y="312551"/>
                </a:cubicBezTo>
                <a:lnTo>
                  <a:pt x="6714969" y="5850957"/>
                </a:lnTo>
                <a:cubicBezTo>
                  <a:pt x="6714969" y="6023574"/>
                  <a:pt x="6575035" y="6163508"/>
                  <a:pt x="6402418" y="6163508"/>
                </a:cubicBezTo>
                <a:lnTo>
                  <a:pt x="312551" y="6163508"/>
                </a:lnTo>
                <a:cubicBezTo>
                  <a:pt x="139934" y="6163508"/>
                  <a:pt x="0" y="6023574"/>
                  <a:pt x="0" y="5850957"/>
                </a:cubicBezTo>
                <a:lnTo>
                  <a:pt x="0" y="312551"/>
                </a:lnTo>
                <a:cubicBezTo>
                  <a:pt x="0" y="139934"/>
                  <a:pt x="139934" y="0"/>
                  <a:pt x="312551" y="0"/>
                </a:cubicBezTo>
                <a:close/>
              </a:path>
            </a:pathLst>
          </a:custGeom>
          <a:noFill/>
        </p:spPr>
      </p:pic>
      <p:sp>
        <p:nvSpPr>
          <p:cNvPr id="15" name="Content Placeholder 3">
            <a:extLst>
              <a:ext uri="{FF2B5EF4-FFF2-40B4-BE49-F238E27FC236}">
                <a16:creationId xmlns:a16="http://schemas.microsoft.com/office/drawing/2014/main" id="{9D04DA85-77E9-0607-6BE1-C814730495F9}"/>
              </a:ext>
            </a:extLst>
          </p:cNvPr>
          <p:cNvSpPr>
            <a:spLocks noGrp="1"/>
          </p:cNvSpPr>
          <p:nvPr>
            <p:ph sz="quarter" idx="13"/>
          </p:nvPr>
        </p:nvSpPr>
        <p:spPr>
          <a:xfrm>
            <a:off x="7644384" y="2536783"/>
            <a:ext cx="4023360" cy="3724825"/>
          </a:xfrm>
        </p:spPr>
        <p:txBody>
          <a:bodyPr vert="horz" lIns="91440" tIns="45720" rIns="91440" bIns="45720" rtlCol="0" anchor="t">
            <a:normAutofit fontScale="92500"/>
          </a:bodyPr>
          <a:lstStyle/>
          <a:p>
            <a:pPr marL="0" indent="0" algn="ctr">
              <a:buNone/>
            </a:pPr>
            <a:r>
              <a:rPr lang="en-US" sz="3600">
                <a:latin typeface="Aptos"/>
              </a:rPr>
              <a:t>Emergencies begin</a:t>
            </a:r>
            <a:endParaRPr lang="en-US" sz="2800">
              <a:latin typeface="Aptos"/>
            </a:endParaRPr>
          </a:p>
          <a:p>
            <a:pPr marL="0" indent="0" algn="ctr">
              <a:buNone/>
            </a:pPr>
            <a:r>
              <a:rPr lang="en-US" sz="3600">
                <a:latin typeface="Aptos"/>
              </a:rPr>
              <a:t>LOCAL </a:t>
            </a:r>
            <a:endParaRPr lang="en-US" sz="2800">
              <a:latin typeface="Aptos"/>
            </a:endParaRPr>
          </a:p>
          <a:p>
            <a:pPr marL="0" indent="0" algn="ctr">
              <a:buNone/>
            </a:pPr>
            <a:r>
              <a:rPr lang="en-US" sz="3600">
                <a:latin typeface="Aptos"/>
              </a:rPr>
              <a:t>&amp; end</a:t>
            </a:r>
            <a:endParaRPr lang="en-US" sz="2800">
              <a:latin typeface="Aptos"/>
            </a:endParaRPr>
          </a:p>
          <a:p>
            <a:pPr marL="0" indent="0" algn="ctr">
              <a:buNone/>
            </a:pPr>
            <a:r>
              <a:rPr lang="en-US" sz="3600">
                <a:latin typeface="Aptos"/>
              </a:rPr>
              <a:t>LOCAL</a:t>
            </a:r>
            <a:endParaRPr lang="en-US" sz="2800">
              <a:latin typeface="Aptos"/>
            </a:endParaRPr>
          </a:p>
        </p:txBody>
      </p:sp>
      <p:pic>
        <p:nvPicPr>
          <p:cNvPr id="9" name="Picture 8" descr="A red stamp with text&#10;&#10;AI-generated content may be incorrect.">
            <a:extLst>
              <a:ext uri="{FF2B5EF4-FFF2-40B4-BE49-F238E27FC236}">
                <a16:creationId xmlns:a16="http://schemas.microsoft.com/office/drawing/2014/main" id="{ECF852D8-9171-308B-244D-A43B4C887997}"/>
              </a:ext>
            </a:extLst>
          </p:cNvPr>
          <p:cNvPicPr>
            <a:picLocks noChangeAspect="1"/>
          </p:cNvPicPr>
          <p:nvPr/>
        </p:nvPicPr>
        <p:blipFill>
          <a:blip r:embed="rId4"/>
          <a:stretch>
            <a:fillRect/>
          </a:stretch>
        </p:blipFill>
        <p:spPr>
          <a:xfrm rot="1980000">
            <a:off x="1956329" y="2846389"/>
            <a:ext cx="3961341" cy="2805641"/>
          </a:xfrm>
          <a:prstGeom prst="rect">
            <a:avLst/>
          </a:prstGeom>
        </p:spPr>
      </p:pic>
    </p:spTree>
    <p:extLst>
      <p:ext uri="{BB962C8B-B14F-4D97-AF65-F5344CB8AC3E}">
        <p14:creationId xmlns:p14="http://schemas.microsoft.com/office/powerpoint/2010/main" val="128462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D2400-94AD-31F6-37F1-0D93921947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BB50A7-8097-B5C9-4E58-9ED8D14ADA20}"/>
              </a:ext>
            </a:extLst>
          </p:cNvPr>
          <p:cNvSpPr>
            <a:spLocks noGrp="1"/>
          </p:cNvSpPr>
          <p:nvPr>
            <p:ph type="title"/>
          </p:nvPr>
        </p:nvSpPr>
        <p:spPr>
          <a:xfrm>
            <a:off x="429768" y="550218"/>
            <a:ext cx="3827439" cy="1453896"/>
          </a:xfrm>
        </p:spPr>
        <p:txBody>
          <a:bodyPr anchor="t">
            <a:normAutofit/>
          </a:bodyPr>
          <a:lstStyle/>
          <a:p>
            <a:r>
              <a:rPr lang="en-US" dirty="0"/>
              <a:t>Training &amp; exercise</a:t>
            </a:r>
          </a:p>
        </p:txBody>
      </p:sp>
      <p:pic>
        <p:nvPicPr>
          <p:cNvPr id="3" name="Picture Placeholder 2"/>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81394" y="1869743"/>
            <a:ext cx="4835235" cy="3630305"/>
          </a:xfrm>
        </p:spPr>
      </p:pic>
      <p:graphicFrame>
        <p:nvGraphicFramePr>
          <p:cNvPr id="20" name="Content Placeholder 3">
            <a:extLst>
              <a:ext uri="{FF2B5EF4-FFF2-40B4-BE49-F238E27FC236}">
                <a16:creationId xmlns:a16="http://schemas.microsoft.com/office/drawing/2014/main" id="{DA405466-9975-1366-88D0-36905FB96702}"/>
              </a:ext>
            </a:extLst>
          </p:cNvPr>
          <p:cNvGraphicFramePr>
            <a:graphicFrameLocks noGrp="1"/>
          </p:cNvGraphicFramePr>
          <p:nvPr>
            <p:ph sz="quarter" idx="14"/>
            <p:extLst>
              <p:ext uri="{D42A27DB-BD31-4B8C-83A1-F6EECF244321}">
                <p14:modId xmlns:p14="http://schemas.microsoft.com/office/powerpoint/2010/main" val="2994682566"/>
              </p:ext>
            </p:extLst>
          </p:nvPr>
        </p:nvGraphicFramePr>
        <p:xfrm>
          <a:off x="5332454" y="390525"/>
          <a:ext cx="6227200" cy="61126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84372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8" name="Picture Placeholder 2"/>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780161" y="141303"/>
            <a:ext cx="8946028" cy="6716697"/>
          </a:xfrm>
        </p:spPr>
      </p:pic>
    </p:spTree>
    <p:extLst>
      <p:ext uri="{BB962C8B-B14F-4D97-AF65-F5344CB8AC3E}">
        <p14:creationId xmlns:p14="http://schemas.microsoft.com/office/powerpoint/2010/main" val="3314235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in a suit&#10;&#10;AI-generated content may be incorrect.">
            <a:extLst>
              <a:ext uri="{FF2B5EF4-FFF2-40B4-BE49-F238E27FC236}">
                <a16:creationId xmlns:a16="http://schemas.microsoft.com/office/drawing/2014/main" id="{E5A8BC8C-2AFD-3904-3875-3B296CB75085}"/>
              </a:ext>
            </a:extLst>
          </p:cNvPr>
          <p:cNvPicPr>
            <a:picLocks noChangeAspect="1"/>
          </p:cNvPicPr>
          <p:nvPr/>
        </p:nvPicPr>
        <p:blipFill>
          <a:blip r:embed="rId3"/>
          <a:stretch>
            <a:fillRect/>
          </a:stretch>
        </p:blipFill>
        <p:spPr>
          <a:xfrm>
            <a:off x="1066800" y="542925"/>
            <a:ext cx="8686800" cy="4667250"/>
          </a:xfrm>
          <a:prstGeom prst="rect">
            <a:avLst/>
          </a:prstGeom>
        </p:spPr>
      </p:pic>
      <p:pic>
        <p:nvPicPr>
          <p:cNvPr id="5" name="Picture 4" descr="A quote on a black and white photo&#10;&#10;AI-generated content may be incorrect.">
            <a:extLst>
              <a:ext uri="{FF2B5EF4-FFF2-40B4-BE49-F238E27FC236}">
                <a16:creationId xmlns:a16="http://schemas.microsoft.com/office/drawing/2014/main" id="{6B3DB15E-7588-ED57-5C1A-BE03BF32ED29}"/>
              </a:ext>
            </a:extLst>
          </p:cNvPr>
          <p:cNvPicPr>
            <a:picLocks noChangeAspect="1"/>
          </p:cNvPicPr>
          <p:nvPr/>
        </p:nvPicPr>
        <p:blipFill>
          <a:blip r:embed="rId4"/>
          <a:stretch>
            <a:fillRect/>
          </a:stretch>
        </p:blipFill>
        <p:spPr>
          <a:xfrm>
            <a:off x="1209675" y="542925"/>
            <a:ext cx="8543925" cy="4286250"/>
          </a:xfrm>
          <a:prstGeom prst="rect">
            <a:avLst/>
          </a:prstGeom>
        </p:spPr>
      </p:pic>
      <p:pic>
        <p:nvPicPr>
          <p:cNvPr id="6" name="Picture 5" descr="A mountain with snow and text&#10;&#10;AI-generated content may be incorrect.">
            <a:extLst>
              <a:ext uri="{FF2B5EF4-FFF2-40B4-BE49-F238E27FC236}">
                <a16:creationId xmlns:a16="http://schemas.microsoft.com/office/drawing/2014/main" id="{226F03BB-342A-1604-5BBC-571C52D2FCD0}"/>
              </a:ext>
            </a:extLst>
          </p:cNvPr>
          <p:cNvPicPr>
            <a:picLocks noChangeAspect="1"/>
          </p:cNvPicPr>
          <p:nvPr/>
        </p:nvPicPr>
        <p:blipFill>
          <a:blip r:embed="rId5"/>
          <a:stretch>
            <a:fillRect/>
          </a:stretch>
        </p:blipFill>
        <p:spPr>
          <a:xfrm>
            <a:off x="1352550" y="685800"/>
            <a:ext cx="8543925" cy="4286250"/>
          </a:xfrm>
          <a:prstGeom prst="rect">
            <a:avLst/>
          </a:prstGeom>
        </p:spPr>
      </p:pic>
      <p:pic>
        <p:nvPicPr>
          <p:cNvPr id="8" name="Picture 7" descr="A person with a beard&#10;&#10;AI-generated content may be incorrect.">
            <a:extLst>
              <a:ext uri="{FF2B5EF4-FFF2-40B4-BE49-F238E27FC236}">
                <a16:creationId xmlns:a16="http://schemas.microsoft.com/office/drawing/2014/main" id="{274BFCB4-8893-B2FD-0A27-311386C76C5B}"/>
              </a:ext>
            </a:extLst>
          </p:cNvPr>
          <p:cNvPicPr>
            <a:picLocks noChangeAspect="1"/>
          </p:cNvPicPr>
          <p:nvPr/>
        </p:nvPicPr>
        <p:blipFill>
          <a:blip r:embed="rId6"/>
          <a:stretch>
            <a:fillRect/>
          </a:stretch>
        </p:blipFill>
        <p:spPr>
          <a:xfrm>
            <a:off x="1638300" y="971550"/>
            <a:ext cx="8296275" cy="4343400"/>
          </a:xfrm>
          <a:prstGeom prst="rect">
            <a:avLst/>
          </a:prstGeom>
        </p:spPr>
      </p:pic>
      <p:pic>
        <p:nvPicPr>
          <p:cNvPr id="9" name="Picture 8" descr="A quote on a dark background&#10;&#10;AI-generated content may be incorrect.">
            <a:extLst>
              <a:ext uri="{FF2B5EF4-FFF2-40B4-BE49-F238E27FC236}">
                <a16:creationId xmlns:a16="http://schemas.microsoft.com/office/drawing/2014/main" id="{E7F10729-1F3C-00ED-8600-F33DEDDC478B}"/>
              </a:ext>
            </a:extLst>
          </p:cNvPr>
          <p:cNvPicPr>
            <a:picLocks noChangeAspect="1"/>
          </p:cNvPicPr>
          <p:nvPr/>
        </p:nvPicPr>
        <p:blipFill>
          <a:blip r:embed="rId7"/>
          <a:stretch>
            <a:fillRect/>
          </a:stretch>
        </p:blipFill>
        <p:spPr>
          <a:xfrm>
            <a:off x="1781175" y="1114425"/>
            <a:ext cx="8296275" cy="4676775"/>
          </a:xfrm>
          <a:prstGeom prst="rect">
            <a:avLst/>
          </a:prstGeom>
        </p:spPr>
      </p:pic>
    </p:spTree>
    <p:extLst>
      <p:ext uri="{BB962C8B-B14F-4D97-AF65-F5344CB8AC3E}">
        <p14:creationId xmlns:p14="http://schemas.microsoft.com/office/powerpoint/2010/main" val="85770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316666-556F-E61C-B685-895CE9AECC5E}"/>
              </a:ext>
            </a:extLst>
          </p:cNvPr>
          <p:cNvSpPr>
            <a:spLocks noGrp="1"/>
          </p:cNvSpPr>
          <p:nvPr>
            <p:ph type="title"/>
          </p:nvPr>
        </p:nvSpPr>
        <p:spPr/>
        <p:txBody>
          <a:bodyPr/>
          <a:lstStyle/>
          <a:p>
            <a:r>
              <a:rPr lang="en-US"/>
              <a:t>Questions</a:t>
            </a:r>
          </a:p>
        </p:txBody>
      </p:sp>
      <p:pic>
        <p:nvPicPr>
          <p:cNvPr id="8" name="Picture Placeholder 7">
            <a:extLst>
              <a:ext uri="{FF2B5EF4-FFF2-40B4-BE49-F238E27FC236}">
                <a16:creationId xmlns:a16="http://schemas.microsoft.com/office/drawing/2014/main" id="{7902B700-F857-C589-A7F1-5F47B689E134}"/>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526699" y="2067636"/>
            <a:ext cx="3991314" cy="3799640"/>
          </a:xfrm>
        </p:spPr>
      </p:pic>
      <p:sp>
        <p:nvSpPr>
          <p:cNvPr id="5" name="Subtitle 4">
            <a:extLst>
              <a:ext uri="{FF2B5EF4-FFF2-40B4-BE49-F238E27FC236}">
                <a16:creationId xmlns:a16="http://schemas.microsoft.com/office/drawing/2014/main" id="{1D42E6AB-7B31-6FE7-AEA6-913B09E3CFF8}"/>
              </a:ext>
            </a:extLst>
          </p:cNvPr>
          <p:cNvSpPr>
            <a:spLocks noGrp="1"/>
          </p:cNvSpPr>
          <p:nvPr>
            <p:ph sz="quarter" idx="14"/>
          </p:nvPr>
        </p:nvSpPr>
        <p:spPr>
          <a:xfrm>
            <a:off x="5036120" y="3015191"/>
            <a:ext cx="6179871" cy="2480937"/>
          </a:xfrm>
        </p:spPr>
        <p:txBody>
          <a:bodyPr vert="horz" lIns="91440" tIns="45720" rIns="91440" bIns="45720" rtlCol="0" anchor="t">
            <a:normAutofit fontScale="92500"/>
          </a:bodyPr>
          <a:lstStyle/>
          <a:p>
            <a:pPr marL="0" indent="0">
              <a:buNone/>
            </a:pPr>
            <a:r>
              <a:rPr lang="en-US" sz="2600" dirty="0"/>
              <a:t>Jennifer Zordan, BS, CHES, PEM</a:t>
            </a:r>
          </a:p>
          <a:p>
            <a:pPr marL="0" indent="0">
              <a:buNone/>
            </a:pPr>
            <a:r>
              <a:rPr lang="en-US" sz="2600" dirty="0"/>
              <a:t>Van Buren/Cass District Health Department</a:t>
            </a:r>
          </a:p>
          <a:p>
            <a:pPr marL="0" indent="0">
              <a:buNone/>
            </a:pPr>
            <a:r>
              <a:rPr lang="en-US" sz="2600" dirty="0">
                <a:hlinkClick r:id="rId3"/>
              </a:rPr>
              <a:t>Jzordan@vbcassdhd.org</a:t>
            </a:r>
            <a:endParaRPr lang="en-US" sz="2600" dirty="0"/>
          </a:p>
          <a:p>
            <a:pPr marL="0" indent="0">
              <a:buNone/>
            </a:pPr>
            <a:r>
              <a:rPr lang="en-US" sz="2600" dirty="0"/>
              <a:t>269-621-5504</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20932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E99EF-994E-2448-D260-6957DB076C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D7EC32-F483-9CB8-A03D-3BDD45298ED1}"/>
              </a:ext>
            </a:extLst>
          </p:cNvPr>
          <p:cNvSpPr>
            <a:spLocks noGrp="1"/>
          </p:cNvSpPr>
          <p:nvPr>
            <p:ph type="title"/>
          </p:nvPr>
        </p:nvSpPr>
        <p:spPr/>
        <p:txBody>
          <a:bodyPr/>
          <a:lstStyle/>
          <a:p>
            <a:r>
              <a:rPr lang="en-US" dirty="0"/>
              <a:t>Agenda</a:t>
            </a:r>
          </a:p>
        </p:txBody>
      </p:sp>
      <p:sp>
        <p:nvSpPr>
          <p:cNvPr id="6" name="Content Placeholder 5">
            <a:extLst>
              <a:ext uri="{FF2B5EF4-FFF2-40B4-BE49-F238E27FC236}">
                <a16:creationId xmlns:a16="http://schemas.microsoft.com/office/drawing/2014/main" id="{0FC375E5-CCC8-A819-72F8-DE6E01420C03}"/>
              </a:ext>
            </a:extLst>
          </p:cNvPr>
          <p:cNvSpPr>
            <a:spLocks noGrp="1"/>
          </p:cNvSpPr>
          <p:nvPr>
            <p:ph sz="quarter" idx="13"/>
          </p:nvPr>
        </p:nvSpPr>
        <p:spPr/>
        <p:txBody>
          <a:bodyPr vert="horz" lIns="91440" tIns="45720" rIns="91440" bIns="45720" rtlCol="0" anchor="t">
            <a:normAutofit/>
          </a:bodyPr>
          <a:lstStyle/>
          <a:p>
            <a:r>
              <a:rPr lang="en-US"/>
              <a:t>What &amp; Why</a:t>
            </a:r>
          </a:p>
          <a:p>
            <a:r>
              <a:rPr lang="en-US"/>
              <a:t>Plan contents</a:t>
            </a:r>
          </a:p>
          <a:p>
            <a:r>
              <a:rPr lang="en-US"/>
              <a:t>Q &amp; A</a:t>
            </a:r>
          </a:p>
        </p:txBody>
      </p:sp>
      <p:pic>
        <p:nvPicPr>
          <p:cNvPr id="5" name="Picture 4" descr="A tornado and a tower with lightning&#10;&#10;AI-generated content may be incorrect.">
            <a:extLst>
              <a:ext uri="{FF2B5EF4-FFF2-40B4-BE49-F238E27FC236}">
                <a16:creationId xmlns:a16="http://schemas.microsoft.com/office/drawing/2014/main" id="{F91FA1B5-E765-00DA-9C32-5F81B77AE7B2}"/>
              </a:ext>
            </a:extLst>
          </p:cNvPr>
          <p:cNvPicPr>
            <a:picLocks noChangeAspect="1"/>
          </p:cNvPicPr>
          <p:nvPr/>
        </p:nvPicPr>
        <p:blipFill>
          <a:blip r:embed="rId2"/>
          <a:stretch>
            <a:fillRect/>
          </a:stretch>
        </p:blipFill>
        <p:spPr>
          <a:xfrm>
            <a:off x="342900" y="342900"/>
            <a:ext cx="6267450" cy="6172200"/>
          </a:xfrm>
          <a:prstGeom prst="rect">
            <a:avLst/>
          </a:prstGeom>
        </p:spPr>
      </p:pic>
    </p:spTree>
    <p:extLst>
      <p:ext uri="{BB962C8B-B14F-4D97-AF65-F5344CB8AC3E}">
        <p14:creationId xmlns:p14="http://schemas.microsoft.com/office/powerpoint/2010/main" val="4032502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8CE61-8BA6-15BB-0740-A1C2A572DA27}"/>
              </a:ext>
            </a:extLst>
          </p:cNvPr>
          <p:cNvSpPr>
            <a:spLocks noGrp="1"/>
          </p:cNvSpPr>
          <p:nvPr>
            <p:ph type="title"/>
          </p:nvPr>
        </p:nvSpPr>
        <p:spPr>
          <a:xfrm>
            <a:off x="429768" y="548640"/>
            <a:ext cx="6135624" cy="597478"/>
          </a:xfrm>
        </p:spPr>
        <p:txBody>
          <a:bodyPr/>
          <a:lstStyle/>
          <a:p>
            <a:r>
              <a:rPr lang="en-US" dirty="0"/>
              <a:t>What &amp; Why </a:t>
            </a:r>
          </a:p>
        </p:txBody>
      </p:sp>
      <p:sp>
        <p:nvSpPr>
          <p:cNvPr id="3" name="Content Placeholder 2">
            <a:extLst>
              <a:ext uri="{FF2B5EF4-FFF2-40B4-BE49-F238E27FC236}">
                <a16:creationId xmlns:a16="http://schemas.microsoft.com/office/drawing/2014/main" id="{7663E4A7-AA47-30F8-D33E-266D3BE3B3E9}"/>
              </a:ext>
            </a:extLst>
          </p:cNvPr>
          <p:cNvSpPr>
            <a:spLocks noGrp="1"/>
          </p:cNvSpPr>
          <p:nvPr>
            <p:ph sz="quarter" idx="14"/>
          </p:nvPr>
        </p:nvSpPr>
        <p:spPr>
          <a:xfrm>
            <a:off x="429768" y="1274619"/>
            <a:ext cx="7850124" cy="5035226"/>
          </a:xfrm>
        </p:spPr>
        <p:txBody>
          <a:bodyPr vert="horz" lIns="91440" tIns="45720" rIns="91440" bIns="45720" rtlCol="0" anchor="t">
            <a:noAutofit/>
          </a:bodyPr>
          <a:lstStyle/>
          <a:p>
            <a:r>
              <a:rPr lang="en-US" sz="2100" b="1" dirty="0"/>
              <a:t>What is Administrative Preparedness? </a:t>
            </a:r>
          </a:p>
          <a:p>
            <a:pPr lvl="1"/>
            <a:r>
              <a:rPr lang="en-US" sz="1800"/>
              <a:t>The process for ensuring that fiscal and administrative </a:t>
            </a:r>
            <a:r>
              <a:rPr lang="en-US" sz="1800" dirty="0"/>
              <a:t>authorities and practices that govern funding, contracting, hiring, and legal capabilities necessary to mitigate, respond to, and recover from public health emergencies can be accelerated, modified, streamlined, and accountably </a:t>
            </a:r>
            <a:r>
              <a:rPr lang="en-US" sz="1800"/>
              <a:t>managed at all levels of government.*</a:t>
            </a:r>
            <a:endParaRPr lang="en-US" sz="1800" dirty="0"/>
          </a:p>
          <a:p>
            <a:r>
              <a:rPr lang="en-US" sz="2100" b="1" dirty="0"/>
              <a:t>How does Administrative Preparedness help us? </a:t>
            </a:r>
          </a:p>
          <a:p>
            <a:pPr marL="285750" indent="-285750">
              <a:buChar char="•"/>
            </a:pPr>
            <a:r>
              <a:rPr lang="en-US" sz="2000" dirty="0"/>
              <a:t>Fill funding gaps created by an emergency</a:t>
            </a:r>
          </a:p>
          <a:p>
            <a:pPr marL="285750" indent="-285750">
              <a:buChar char="•"/>
            </a:pPr>
            <a:r>
              <a:rPr lang="en-US" sz="2000" dirty="0"/>
              <a:t>Fill staffing gaps with hiring or contracting</a:t>
            </a:r>
          </a:p>
          <a:p>
            <a:pPr marL="285750" indent="-285750">
              <a:buChar char="•"/>
            </a:pPr>
            <a:r>
              <a:rPr lang="en-US" sz="2000" dirty="0"/>
              <a:t>Skip "red tape" parts of purchasing/hiring procedures</a:t>
            </a:r>
          </a:p>
          <a:p>
            <a:pPr marL="285750" indent="-285750">
              <a:buChar char="•"/>
            </a:pPr>
            <a:r>
              <a:rPr lang="en-US" sz="2000" dirty="0"/>
              <a:t>Requirement of the PHEP Cooperative Agreement</a:t>
            </a:r>
          </a:p>
        </p:txBody>
      </p:sp>
      <p:sp>
        <p:nvSpPr>
          <p:cNvPr id="4" name="Date Placeholder 3">
            <a:extLst>
              <a:ext uri="{FF2B5EF4-FFF2-40B4-BE49-F238E27FC236}">
                <a16:creationId xmlns:a16="http://schemas.microsoft.com/office/drawing/2014/main" id="{50FD5743-2837-12B1-9CD5-296AE98846BD}"/>
              </a:ext>
            </a:extLst>
          </p:cNvPr>
          <p:cNvSpPr>
            <a:spLocks noGrp="1"/>
          </p:cNvSpPr>
          <p:nvPr>
            <p:ph type="dt" sz="half" idx="10"/>
          </p:nvPr>
        </p:nvSpPr>
        <p:spPr/>
        <p:txBody>
          <a:bodyPr/>
          <a:lstStyle/>
          <a:p>
            <a:fld id="{87523749-65BA-43BD-B2BF-FF5A4C96AE14}" type="datetime1">
              <a:rPr lang="en-US" smtClean="0"/>
              <a:t>05/09/2025</a:t>
            </a:fld>
            <a:endParaRPr lang="en-US" dirty="0"/>
          </a:p>
        </p:txBody>
      </p:sp>
      <p:pic>
        <p:nvPicPr>
          <p:cNvPr id="9" name="Picture Placeholder 8">
            <a:extLst>
              <a:ext uri="{FF2B5EF4-FFF2-40B4-BE49-F238E27FC236}">
                <a16:creationId xmlns:a16="http://schemas.microsoft.com/office/drawing/2014/main" id="{56C9ABB9-0361-1B10-E9CE-F3DDB7DF18A9}"/>
              </a:ext>
            </a:extLst>
          </p:cNvPr>
          <p:cNvPicPr>
            <a:picLocks noGrp="1" noChangeAspect="1"/>
          </p:cNvPicPr>
          <p:nvPr>
            <p:ph type="pic" sz="quarter" idx="13"/>
          </p:nvPr>
        </p:nvPicPr>
        <p:blipFill>
          <a:blip r:embed="rId3"/>
          <a:srcRect l="28744" r="28744"/>
          <a:stretch/>
        </p:blipFill>
        <p:spPr>
          <a:xfrm>
            <a:off x="8774113" y="550863"/>
            <a:ext cx="3222625" cy="4249737"/>
          </a:xfrm>
        </p:spPr>
      </p:pic>
      <p:sp>
        <p:nvSpPr>
          <p:cNvPr id="8" name="TextBox 7">
            <a:extLst>
              <a:ext uri="{FF2B5EF4-FFF2-40B4-BE49-F238E27FC236}">
                <a16:creationId xmlns:a16="http://schemas.microsoft.com/office/drawing/2014/main" id="{539AEC1A-C830-58B3-1995-53EC217640B6}"/>
              </a:ext>
            </a:extLst>
          </p:cNvPr>
          <p:cNvSpPr txBox="1"/>
          <p:nvPr/>
        </p:nvSpPr>
        <p:spPr>
          <a:xfrm>
            <a:off x="829733" y="6273800"/>
            <a:ext cx="11073245"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ea typeface="+mn-lt"/>
                <a:cs typeface="+mn-lt"/>
              </a:rPr>
              <a:t>*DEPARTMENT OF HEALTH AND HUMAN SERVICES, CENTERS FOR DISEASE CONTROL AND PREVENTION : HOSPITAL PREPAREDNESS PROGRAM (HPP) AND PUBLIC HEALTH EMERGENCY PREPAREDNESS (PHEP) COOPERATIVE AGREEMENTS, FUNDING OPPORTUNITY NUMBER: CDC-RFA-TP12-1201 </a:t>
            </a:r>
            <a:endParaRPr lang="en-US" sz="1100" dirty="0"/>
          </a:p>
        </p:txBody>
      </p:sp>
    </p:spTree>
    <p:extLst>
      <p:ext uri="{BB962C8B-B14F-4D97-AF65-F5344CB8AC3E}">
        <p14:creationId xmlns:p14="http://schemas.microsoft.com/office/powerpoint/2010/main" val="463596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E96A91-1631-1D6C-FF50-C75B65DE6B12}"/>
              </a:ext>
            </a:extLst>
          </p:cNvPr>
          <p:cNvSpPr>
            <a:spLocks noGrp="1"/>
          </p:cNvSpPr>
          <p:nvPr>
            <p:ph type="title"/>
          </p:nvPr>
        </p:nvSpPr>
        <p:spPr/>
        <p:txBody>
          <a:bodyPr/>
          <a:lstStyle/>
          <a:p>
            <a:r>
              <a:rPr lang="en-US" sz="2400" dirty="0"/>
              <a:t>Public health administrative preparedness plans</a:t>
            </a:r>
          </a:p>
        </p:txBody>
      </p:sp>
      <p:sp>
        <p:nvSpPr>
          <p:cNvPr id="7" name="Content Placeholder 6">
            <a:extLst>
              <a:ext uri="{FF2B5EF4-FFF2-40B4-BE49-F238E27FC236}">
                <a16:creationId xmlns:a16="http://schemas.microsoft.com/office/drawing/2014/main" id="{BC5C0AB1-C3E0-9A6E-F18F-2ACAEB29BFF3}"/>
              </a:ext>
            </a:extLst>
          </p:cNvPr>
          <p:cNvSpPr>
            <a:spLocks noGrp="1"/>
          </p:cNvSpPr>
          <p:nvPr>
            <p:ph sz="quarter" idx="14"/>
          </p:nvPr>
        </p:nvSpPr>
        <p:spPr>
          <a:xfrm>
            <a:off x="1399586" y="1776845"/>
            <a:ext cx="6135624" cy="4489704"/>
          </a:xfrm>
        </p:spPr>
        <p:txBody>
          <a:bodyPr vert="horz" lIns="91440" tIns="45720" rIns="91440" bIns="45720" rtlCol="0" anchor="t">
            <a:normAutofit lnSpcReduction="10000"/>
          </a:bodyPr>
          <a:lstStyle/>
          <a:p>
            <a:pPr marL="285750" indent="-285750">
              <a:buChar char="•"/>
            </a:pPr>
            <a:r>
              <a:rPr lang="en-US" sz="2400" b="1" dirty="0">
                <a:solidFill>
                  <a:srgbClr val="FFFFFF"/>
                </a:solidFill>
              </a:rPr>
              <a:t>Emergency Fiscal Authorities </a:t>
            </a:r>
          </a:p>
          <a:p>
            <a:pPr marL="285750" indent="-285750">
              <a:buChar char="•"/>
            </a:pPr>
            <a:r>
              <a:rPr lang="en-US" sz="2400" b="1" dirty="0">
                <a:solidFill>
                  <a:srgbClr val="FFFFFF"/>
                </a:solidFill>
              </a:rPr>
              <a:t>Emergency Legal Authority</a:t>
            </a:r>
          </a:p>
          <a:p>
            <a:pPr marL="285750" indent="-285750">
              <a:buChar char="•"/>
            </a:pPr>
            <a:r>
              <a:rPr lang="en-US" sz="2400" b="1" dirty="0">
                <a:solidFill>
                  <a:srgbClr val="FFFFFF"/>
                </a:solidFill>
              </a:rPr>
              <a:t>Administrative Preparedness</a:t>
            </a:r>
          </a:p>
          <a:p>
            <a:pPr marL="560070" lvl="1" indent="-285750">
              <a:buFont typeface="Courier New" panose="020B0604020202020204" pitchFamily="34" charset="0"/>
              <a:buChar char="o"/>
            </a:pPr>
            <a:r>
              <a:rPr lang="en-US" dirty="0">
                <a:solidFill>
                  <a:srgbClr val="FFFFFF"/>
                </a:solidFill>
              </a:rPr>
              <a:t>Communication &amp; Coordination</a:t>
            </a:r>
          </a:p>
          <a:p>
            <a:pPr marL="560070" lvl="1" indent="-285750">
              <a:buFont typeface="Courier New" panose="020B0604020202020204" pitchFamily="34" charset="0"/>
              <a:buChar char="o"/>
            </a:pPr>
            <a:r>
              <a:rPr lang="en-US" dirty="0">
                <a:solidFill>
                  <a:srgbClr val="FFFFFF"/>
                </a:solidFill>
              </a:rPr>
              <a:t>Hiring and Staffing</a:t>
            </a:r>
          </a:p>
          <a:p>
            <a:pPr marL="560070" lvl="1" indent="-285750">
              <a:buFont typeface="Courier New" panose="020B0604020202020204" pitchFamily="34" charset="0"/>
              <a:buChar char="o"/>
            </a:pPr>
            <a:r>
              <a:rPr lang="en-US" b="1" dirty="0">
                <a:solidFill>
                  <a:srgbClr val="FFFFFF"/>
                </a:solidFill>
              </a:rPr>
              <a:t>Procurement Processes (Resource Mangement)</a:t>
            </a:r>
            <a:endParaRPr lang="en-US" b="0" dirty="0">
              <a:solidFill>
                <a:srgbClr val="FFFFFF"/>
              </a:solidFill>
            </a:endParaRPr>
          </a:p>
          <a:p>
            <a:pPr marL="560070" lvl="1" indent="-285750">
              <a:buFont typeface="Courier New" panose="020B0604020202020204" pitchFamily="34" charset="0"/>
              <a:buChar char="o"/>
            </a:pPr>
            <a:r>
              <a:rPr lang="en-US" b="1" dirty="0">
                <a:solidFill>
                  <a:srgbClr val="FFFFFF"/>
                </a:solidFill>
              </a:rPr>
              <a:t>Contracting Procedures</a:t>
            </a:r>
            <a:endParaRPr lang="en-US" b="0" dirty="0">
              <a:solidFill>
                <a:srgbClr val="FFFFFF"/>
              </a:solidFill>
            </a:endParaRPr>
          </a:p>
          <a:p>
            <a:pPr marL="285750" indent="-285750">
              <a:buChar char="•"/>
            </a:pPr>
            <a:r>
              <a:rPr lang="en-US" sz="2400" b="1" dirty="0"/>
              <a:t>Emergency Declarations</a:t>
            </a:r>
          </a:p>
          <a:p>
            <a:pPr marL="285750" indent="-285750">
              <a:buChar char="•"/>
            </a:pPr>
            <a:r>
              <a:rPr lang="en-US" sz="2400" b="1" dirty="0"/>
              <a:t>Training &amp; Exercises</a:t>
            </a:r>
          </a:p>
        </p:txBody>
      </p:sp>
      <p:pic>
        <p:nvPicPr>
          <p:cNvPr id="9" name="Picture Placeholder 8" descr="Forest road with vanishing point">
            <a:extLst>
              <a:ext uri="{FF2B5EF4-FFF2-40B4-BE49-F238E27FC236}">
                <a16:creationId xmlns:a16="http://schemas.microsoft.com/office/drawing/2014/main" id="{9BBF4F8B-308B-A3C6-7E82-D063C9E774F7}"/>
              </a:ext>
            </a:extLst>
          </p:cNvPr>
          <p:cNvPicPr>
            <a:picLocks noGrp="1" noChangeAspect="1"/>
          </p:cNvPicPr>
          <p:nvPr>
            <p:ph type="pic" sz="quarter" idx="13"/>
          </p:nvPr>
        </p:nvPicPr>
        <p:blipFill>
          <a:blip r:embed="rId3"/>
          <a:srcRect l="25726" r="25726"/>
          <a:stretch/>
        </p:blipFill>
        <p:spPr>
          <a:xfrm>
            <a:off x="7353304" y="352327"/>
            <a:ext cx="4495799" cy="6172200"/>
          </a:xfrm>
        </p:spPr>
      </p:pic>
    </p:spTree>
    <p:extLst>
      <p:ext uri="{BB962C8B-B14F-4D97-AF65-F5344CB8AC3E}">
        <p14:creationId xmlns:p14="http://schemas.microsoft.com/office/powerpoint/2010/main" val="390127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fade">
                                      <p:cBhvr>
                                        <p:cTn id="26" dur="500"/>
                                        <p:tgtEl>
                                          <p:spTgt spid="7">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Effect transition="in" filter="fade">
                                      <p:cBhvr>
                                        <p:cTn id="29" dur="500"/>
                                        <p:tgtEl>
                                          <p:spTgt spid="7">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xEl>
                                              <p:pRg st="7" end="7"/>
                                            </p:txEl>
                                          </p:spTgt>
                                        </p:tgtEl>
                                        <p:attrNameLst>
                                          <p:attrName>style.visibility</p:attrName>
                                        </p:attrNameLst>
                                      </p:cBhvr>
                                      <p:to>
                                        <p:strVal val="visible"/>
                                      </p:to>
                                    </p:set>
                                    <p:animEffect transition="in" filter="fade">
                                      <p:cBhvr>
                                        <p:cTn id="34" dur="500"/>
                                        <p:tgtEl>
                                          <p:spTgt spid="7">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Effect transition="in" filter="fade">
                                      <p:cBhvr>
                                        <p:cTn id="39"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A623E-E043-7BDA-ABAE-72C5A6A0F45F}"/>
              </a:ext>
            </a:extLst>
          </p:cNvPr>
          <p:cNvSpPr>
            <a:spLocks noGrp="1"/>
          </p:cNvSpPr>
          <p:nvPr>
            <p:ph type="title"/>
          </p:nvPr>
        </p:nvSpPr>
        <p:spPr>
          <a:xfrm>
            <a:off x="1823882" y="72390"/>
            <a:ext cx="8748937" cy="1143000"/>
          </a:xfrm>
        </p:spPr>
        <p:txBody>
          <a:bodyPr/>
          <a:lstStyle/>
          <a:p>
            <a:pPr algn="ctr"/>
            <a:r>
              <a:rPr lang="en-US" sz="3200" dirty="0"/>
              <a:t>Fiscal authority/Procurement</a:t>
            </a:r>
            <a:endParaRPr lang="en-US"/>
          </a:p>
        </p:txBody>
      </p:sp>
      <p:sp>
        <p:nvSpPr>
          <p:cNvPr id="3" name="Content Placeholder 2">
            <a:extLst>
              <a:ext uri="{FF2B5EF4-FFF2-40B4-BE49-F238E27FC236}">
                <a16:creationId xmlns:a16="http://schemas.microsoft.com/office/drawing/2014/main" id="{03069C11-9291-B273-D334-B370C193F1B2}"/>
              </a:ext>
            </a:extLst>
          </p:cNvPr>
          <p:cNvSpPr>
            <a:spLocks noGrp="1"/>
          </p:cNvSpPr>
          <p:nvPr>
            <p:ph sz="quarter" idx="14"/>
          </p:nvPr>
        </p:nvSpPr>
        <p:spPr>
          <a:xfrm>
            <a:off x="4741996" y="1136073"/>
            <a:ext cx="6966896" cy="5355612"/>
          </a:xfrm>
        </p:spPr>
        <p:txBody>
          <a:bodyPr vert="horz" lIns="91440" tIns="45720" rIns="91440" bIns="45720" rtlCol="0" anchor="t">
            <a:noAutofit/>
          </a:bodyPr>
          <a:lstStyle/>
          <a:p>
            <a:pPr marL="285750" indent="-285750">
              <a:buChar char="•"/>
            </a:pPr>
            <a:r>
              <a:rPr lang="en-US" sz="2400" dirty="0"/>
              <a:t>Federal</a:t>
            </a:r>
          </a:p>
          <a:p>
            <a:pPr marL="560070" lvl="1" indent="-285750">
              <a:buFont typeface="Courier New" panose="020B0604020202020204" pitchFamily="34" charset="0"/>
              <a:buChar char="o"/>
            </a:pPr>
            <a:r>
              <a:rPr lang="en-US" sz="2000" b="0" dirty="0"/>
              <a:t>CDC (PHEP funding)</a:t>
            </a:r>
          </a:p>
          <a:p>
            <a:pPr marL="560070" lvl="1" indent="-285750">
              <a:buFont typeface="Courier New" panose="020B0604020202020204" pitchFamily="34" charset="0"/>
              <a:buChar char="o"/>
            </a:pPr>
            <a:r>
              <a:rPr lang="en-US" sz="2000" b="0" dirty="0"/>
              <a:t>Other federal grants </a:t>
            </a:r>
            <a:endParaRPr lang="en-US" sz="2000" dirty="0"/>
          </a:p>
          <a:p>
            <a:pPr marL="285750" indent="-285750">
              <a:buChar char="•"/>
            </a:pPr>
            <a:r>
              <a:rPr lang="en-US" sz="2400" dirty="0"/>
              <a:t>State</a:t>
            </a:r>
          </a:p>
          <a:p>
            <a:pPr marL="560070" lvl="1" indent="-285750">
              <a:buFont typeface="Courier New" panose="020B0604020202020204" pitchFamily="34" charset="0"/>
              <a:buChar char="o"/>
            </a:pPr>
            <a:r>
              <a:rPr lang="en-US" sz="2000" b="0" dirty="0"/>
              <a:t>MDHHS</a:t>
            </a:r>
          </a:p>
          <a:p>
            <a:pPr marL="742950" lvl="2" indent="-285750">
              <a:buFont typeface="Wingdings" panose="020B0604020202020204" pitchFamily="34" charset="0"/>
              <a:buChar char="§"/>
            </a:pPr>
            <a:r>
              <a:rPr lang="en-US" sz="1800"/>
              <a:t>PHEP/ELC/ ELPHS – Essential Public Health Services</a:t>
            </a:r>
          </a:p>
          <a:p>
            <a:pPr marL="925830" lvl="4" indent="-285750">
              <a:buFont typeface="Courier New" panose="020B0604020202020204" pitchFamily="34" charset="0"/>
              <a:buChar char="o"/>
            </a:pPr>
            <a:r>
              <a:rPr lang="en-US" sz="1600"/>
              <a:t>How we accept and allocate funds quickly? </a:t>
            </a:r>
            <a:endParaRPr lang="en-US" sz="1600" b="0" dirty="0"/>
          </a:p>
          <a:p>
            <a:pPr marL="742950" lvl="2" indent="-285750">
              <a:buFont typeface="Wingdings" panose="020B0604020202020204" pitchFamily="34" charset="0"/>
              <a:buChar char="§"/>
            </a:pPr>
            <a:r>
              <a:rPr lang="en-US" sz="1800" dirty="0"/>
              <a:t>Procurement: </a:t>
            </a:r>
            <a:r>
              <a:rPr lang="en-US" sz="1800" dirty="0" err="1"/>
              <a:t>MiDEAL</a:t>
            </a:r>
            <a:r>
              <a:rPr lang="en-US" sz="1800" dirty="0"/>
              <a:t>/State purchasing contracts</a:t>
            </a:r>
          </a:p>
          <a:p>
            <a:pPr marL="285750" indent="-285750">
              <a:buChar char="•"/>
            </a:pPr>
            <a:r>
              <a:rPr lang="en-US" sz="2400" dirty="0"/>
              <a:t>Local</a:t>
            </a:r>
          </a:p>
          <a:p>
            <a:pPr marL="560070" lvl="1" indent="-285750">
              <a:buFont typeface="Courier New" panose="020B0604020202020204" pitchFamily="34" charset="0"/>
              <a:buChar char="o"/>
            </a:pPr>
            <a:r>
              <a:rPr lang="en-US" sz="2000" b="0" dirty="0"/>
              <a:t>County Appropriations</a:t>
            </a:r>
          </a:p>
          <a:p>
            <a:pPr marL="560070" lvl="1" indent="-285750">
              <a:buFont typeface="Courier New" panose="020B0604020202020204" pitchFamily="34" charset="0"/>
              <a:buChar char="o"/>
            </a:pPr>
            <a:r>
              <a:rPr lang="en-US" sz="2000" b="0" dirty="0"/>
              <a:t>Local Grants (United Way, Health Endowment Fund, </a:t>
            </a:r>
            <a:r>
              <a:rPr lang="en-US" sz="2000" b="0" dirty="0" err="1"/>
              <a:t>etc</a:t>
            </a:r>
            <a:r>
              <a:rPr lang="en-US" sz="2000" b="0" dirty="0"/>
              <a:t>)</a:t>
            </a:r>
            <a:endParaRPr lang="en-US" sz="2000" dirty="0"/>
          </a:p>
          <a:p>
            <a:r>
              <a:rPr lang="en-US" sz="2400" dirty="0"/>
              <a:t> </a:t>
            </a:r>
          </a:p>
        </p:txBody>
      </p:sp>
      <p:pic>
        <p:nvPicPr>
          <p:cNvPr id="8" name="Picture Placeholder 7">
            <a:extLst>
              <a:ext uri="{FF2B5EF4-FFF2-40B4-BE49-F238E27FC236}">
                <a16:creationId xmlns:a16="http://schemas.microsoft.com/office/drawing/2014/main" id="{301DC218-DAFB-4CAE-41D8-4F3CDBD82BC4}"/>
              </a:ext>
            </a:extLst>
          </p:cNvPr>
          <p:cNvPicPr>
            <a:picLocks noGrp="1" noChangeAspect="1"/>
          </p:cNvPicPr>
          <p:nvPr>
            <p:ph type="pic" sz="quarter" idx="13"/>
          </p:nvPr>
        </p:nvPicPr>
        <p:blipFill>
          <a:blip r:embed="rId3">
            <a:extLst>
              <a:ext uri="{837473B0-CC2E-450A-ABE3-18F120FF3D39}">
                <a1611:picAttrSrcUrl xmlns:a1611="http://schemas.microsoft.com/office/drawing/2016/11/main" r:id="rId4"/>
              </a:ext>
            </a:extLst>
          </a:blip>
          <a:srcRect l="28797" r="28797"/>
          <a:stretch/>
        </p:blipFill>
        <p:spPr>
          <a:xfrm>
            <a:off x="1179372" y="1980236"/>
            <a:ext cx="2686050" cy="3730337"/>
          </a:xfrm>
        </p:spPr>
      </p:pic>
    </p:spTree>
    <p:extLst>
      <p:ext uri="{BB962C8B-B14F-4D97-AF65-F5344CB8AC3E}">
        <p14:creationId xmlns:p14="http://schemas.microsoft.com/office/powerpoint/2010/main" val="1093601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047DF-4D25-1CBD-A241-15CBE4BDA9DE}"/>
              </a:ext>
            </a:extLst>
          </p:cNvPr>
          <p:cNvSpPr>
            <a:spLocks noGrp="1"/>
          </p:cNvSpPr>
          <p:nvPr>
            <p:ph type="title"/>
          </p:nvPr>
        </p:nvSpPr>
        <p:spPr>
          <a:xfrm>
            <a:off x="429768" y="157057"/>
            <a:ext cx="6135624" cy="1143000"/>
          </a:xfrm>
        </p:spPr>
        <p:txBody>
          <a:bodyPr/>
          <a:lstStyle/>
          <a:p>
            <a:r>
              <a:rPr lang="en-US" dirty="0"/>
              <a:t>Public health law </a:t>
            </a:r>
          </a:p>
        </p:txBody>
      </p:sp>
      <p:sp>
        <p:nvSpPr>
          <p:cNvPr id="3" name="Content Placeholder 2">
            <a:extLst>
              <a:ext uri="{FF2B5EF4-FFF2-40B4-BE49-F238E27FC236}">
                <a16:creationId xmlns:a16="http://schemas.microsoft.com/office/drawing/2014/main" id="{030AEF12-F4F4-C83A-5201-4824CCF8AB62}"/>
              </a:ext>
            </a:extLst>
          </p:cNvPr>
          <p:cNvSpPr>
            <a:spLocks noGrp="1"/>
          </p:cNvSpPr>
          <p:nvPr>
            <p:ph sz="quarter" idx="14"/>
          </p:nvPr>
        </p:nvSpPr>
        <p:spPr>
          <a:xfrm>
            <a:off x="429768" y="1490134"/>
            <a:ext cx="6135624" cy="4828370"/>
          </a:xfrm>
        </p:spPr>
        <p:txBody>
          <a:bodyPr vert="horz" lIns="91440" tIns="45720" rIns="91440" bIns="45720" rtlCol="0" anchor="t">
            <a:normAutofit lnSpcReduction="10000"/>
          </a:bodyPr>
          <a:lstStyle/>
          <a:p>
            <a:r>
              <a:rPr lang="en-US" sz="2400" dirty="0"/>
              <a:t>Public Health Authority</a:t>
            </a:r>
          </a:p>
          <a:p>
            <a:pPr marL="560070" lvl="1" indent="-285750">
              <a:buFont typeface="Courier New" panose="020B0604020202020204" pitchFamily="34" charset="0"/>
              <a:buChar char="o"/>
            </a:pPr>
            <a:r>
              <a:rPr lang="en-US" sz="2000" b="0" dirty="0"/>
              <a:t>Public Health Code: PA 368 of 1978</a:t>
            </a:r>
          </a:p>
          <a:p>
            <a:pPr marL="742950" lvl="2" indent="-285750">
              <a:buFont typeface="Wingdings" panose="020B0604020202020204" pitchFamily="34" charset="0"/>
              <a:buChar char="§"/>
            </a:pPr>
            <a:r>
              <a:rPr lang="en-US" sz="1800" dirty="0"/>
              <a:t>Imminent Danger</a:t>
            </a:r>
          </a:p>
          <a:p>
            <a:pPr marL="742950" lvl="2" indent="-285750">
              <a:buFont typeface="Wingdings" panose="020B0604020202020204" pitchFamily="34" charset="0"/>
              <a:buChar char="§"/>
            </a:pPr>
            <a:r>
              <a:rPr lang="en-US" sz="1800" dirty="0"/>
              <a:t>Epidemic (emergency orders/procedures)</a:t>
            </a:r>
          </a:p>
          <a:p>
            <a:pPr marL="560070" lvl="1" indent="-285750">
              <a:buFont typeface="Courier New" panose="020B0604020202020204" pitchFamily="34" charset="0"/>
              <a:buChar char="o"/>
            </a:pPr>
            <a:r>
              <a:rPr lang="en-US" sz="2000" b="0" dirty="0"/>
              <a:t>Resources: </a:t>
            </a:r>
          </a:p>
          <a:p>
            <a:pPr lvl="4">
              <a:buFont typeface="Courier New" panose="020B0604020202020204" pitchFamily="34" charset="0"/>
              <a:buChar char="o"/>
            </a:pPr>
            <a:r>
              <a:rPr lang="en-US" sz="1800" dirty="0"/>
              <a:t>MALPH: Advanced Public Health Law Workshop -July</a:t>
            </a:r>
            <a:r>
              <a:rPr lang="en-US" sz="1800" b="0" dirty="0"/>
              <a:t> 8, July 9, July22, July 24</a:t>
            </a:r>
            <a:r>
              <a:rPr lang="en-US" sz="1800" dirty="0"/>
              <a:t> </a:t>
            </a:r>
          </a:p>
          <a:p>
            <a:pPr lvl="4">
              <a:buFont typeface="Courier New" panose="020B0604020202020204" pitchFamily="34" charset="0"/>
              <a:buChar char="o"/>
            </a:pPr>
            <a:r>
              <a:rPr lang="en-US" sz="1800" dirty="0"/>
              <a:t>National Public Health Law Conference -                  Seattle, WA September 2025</a:t>
            </a:r>
            <a:endParaRPr lang="en-US" sz="1800" b="0" dirty="0"/>
          </a:p>
          <a:p>
            <a:pPr lvl="4">
              <a:buFont typeface="Courier New" panose="020B0604020202020204" pitchFamily="34" charset="0"/>
              <a:buChar char="o"/>
            </a:pPr>
            <a:r>
              <a:rPr lang="en-US" sz="1800" dirty="0"/>
              <a:t>The Network for Public Health Law (</a:t>
            </a:r>
            <a:r>
              <a:rPr lang="en-US" sz="1800" dirty="0">
                <a:ea typeface="+mn-lt"/>
                <a:cs typeface="+mn-lt"/>
                <a:hlinkClick r:id="rId3"/>
              </a:rPr>
              <a:t>www.networkforphl.org</a:t>
            </a:r>
            <a:r>
              <a:rPr lang="en-US" sz="1800" dirty="0">
                <a:ea typeface="+mn-lt"/>
                <a:cs typeface="+mn-lt"/>
              </a:rPr>
              <a:t>)</a:t>
            </a:r>
            <a:endParaRPr lang="en-US" sz="1800" b="0" dirty="0"/>
          </a:p>
          <a:p>
            <a:pPr lvl="4">
              <a:buFont typeface="Courier New" panose="020B0604020202020204" pitchFamily="34" charset="0"/>
              <a:buChar char="o"/>
            </a:pPr>
            <a:r>
              <a:rPr lang="en-US" sz="1800" dirty="0"/>
              <a:t>CDC Public Health Law</a:t>
            </a:r>
            <a:endParaRPr lang="en-US" sz="1800" b="0" dirty="0"/>
          </a:p>
          <a:p>
            <a:pPr marL="925830" lvl="4" indent="-285750">
              <a:buFont typeface="Courier New" panose="020B0604020202020204" pitchFamily="34" charset="0"/>
              <a:buChar char="o"/>
            </a:pPr>
            <a:endParaRPr lang="en-US" sz="1400" b="0" dirty="0"/>
          </a:p>
          <a:p>
            <a:pPr lvl="1"/>
            <a:endParaRPr lang="en-US" sz="1800" b="0" dirty="0"/>
          </a:p>
          <a:p>
            <a:pPr lvl="1"/>
            <a:endParaRPr lang="en-US" sz="1800" b="0" dirty="0"/>
          </a:p>
        </p:txBody>
      </p:sp>
      <p:sp>
        <p:nvSpPr>
          <p:cNvPr id="4" name="Date Placeholder 3">
            <a:extLst>
              <a:ext uri="{FF2B5EF4-FFF2-40B4-BE49-F238E27FC236}">
                <a16:creationId xmlns:a16="http://schemas.microsoft.com/office/drawing/2014/main" id="{5E7DA770-D2A9-3E09-C88F-7A572DC28CAF}"/>
              </a:ext>
            </a:extLst>
          </p:cNvPr>
          <p:cNvSpPr>
            <a:spLocks noGrp="1"/>
          </p:cNvSpPr>
          <p:nvPr>
            <p:ph type="dt" sz="half" idx="10"/>
          </p:nvPr>
        </p:nvSpPr>
        <p:spPr/>
        <p:txBody>
          <a:bodyPr/>
          <a:lstStyle/>
          <a:p>
            <a:fld id="{87523749-65BA-43BD-B2BF-FF5A4C96AE14}" type="datetime1">
              <a:rPr lang="en-US" smtClean="0"/>
              <a:t>05/09/2025</a:t>
            </a:fld>
            <a:endParaRPr lang="en-US" dirty="0"/>
          </a:p>
        </p:txBody>
      </p:sp>
      <p:pic>
        <p:nvPicPr>
          <p:cNvPr id="8" name="Picture Placeholder 7">
            <a:extLst>
              <a:ext uri="{FF2B5EF4-FFF2-40B4-BE49-F238E27FC236}">
                <a16:creationId xmlns:a16="http://schemas.microsoft.com/office/drawing/2014/main" id="{2EE26EC6-649A-E001-5CBC-9174BE437D49}"/>
              </a:ext>
            </a:extLst>
          </p:cNvPr>
          <p:cNvPicPr>
            <a:picLocks noGrp="1" noChangeAspect="1"/>
          </p:cNvPicPr>
          <p:nvPr>
            <p:ph type="pic" sz="quarter" idx="13"/>
          </p:nvPr>
        </p:nvPicPr>
        <p:blipFill>
          <a:blip r:embed="rId4">
            <a:extLst>
              <a:ext uri="{837473B0-CC2E-450A-ABE3-18F120FF3D39}">
                <a1611:picAttrSrcUrl xmlns:a1611="http://schemas.microsoft.com/office/drawing/2016/11/main" r:id="rId5"/>
              </a:ext>
            </a:extLst>
          </a:blip>
          <a:srcRect l="14798" r="14798"/>
          <a:stretch/>
        </p:blipFill>
        <p:spPr>
          <a:xfrm>
            <a:off x="7299806" y="1415569"/>
            <a:ext cx="4530725" cy="4289425"/>
          </a:xfrm>
        </p:spPr>
      </p:pic>
    </p:spTree>
    <p:extLst>
      <p:ext uri="{BB962C8B-B14F-4D97-AF65-F5344CB8AC3E}">
        <p14:creationId xmlns:p14="http://schemas.microsoft.com/office/powerpoint/2010/main" val="870909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50E1-014E-2F32-5FE0-025C27322ADF}"/>
              </a:ext>
            </a:extLst>
          </p:cNvPr>
          <p:cNvSpPr>
            <a:spLocks noGrp="1"/>
          </p:cNvSpPr>
          <p:nvPr>
            <p:ph type="title"/>
          </p:nvPr>
        </p:nvSpPr>
        <p:spPr>
          <a:xfrm>
            <a:off x="429768" y="492875"/>
            <a:ext cx="11191647" cy="1327328"/>
          </a:xfrm>
        </p:spPr>
        <p:txBody>
          <a:bodyPr/>
          <a:lstStyle/>
          <a:p>
            <a:pPr algn="ctr"/>
            <a:r>
              <a:rPr lang="en-US"/>
              <a:t>Administrative preparedness: </a:t>
            </a:r>
            <a:br>
              <a:rPr lang="en-US" dirty="0"/>
            </a:br>
            <a:r>
              <a:rPr lang="en-US" sz="2400"/>
              <a:t>Communication &amp; coordination</a:t>
            </a:r>
            <a:endParaRPr lang="en-US"/>
          </a:p>
        </p:txBody>
      </p:sp>
      <p:sp>
        <p:nvSpPr>
          <p:cNvPr id="3" name="Content Placeholder 2">
            <a:extLst>
              <a:ext uri="{FF2B5EF4-FFF2-40B4-BE49-F238E27FC236}">
                <a16:creationId xmlns:a16="http://schemas.microsoft.com/office/drawing/2014/main" id="{A36B70B6-B9DD-8293-E045-C9E0BE21FEB2}"/>
              </a:ext>
            </a:extLst>
          </p:cNvPr>
          <p:cNvSpPr>
            <a:spLocks noGrp="1"/>
          </p:cNvSpPr>
          <p:nvPr>
            <p:ph sz="quarter" idx="13"/>
          </p:nvPr>
        </p:nvSpPr>
        <p:spPr>
          <a:xfrm>
            <a:off x="6829975" y="1816753"/>
            <a:ext cx="4563449" cy="4547471"/>
          </a:xfrm>
        </p:spPr>
        <p:txBody>
          <a:bodyPr vert="horz" lIns="91440" tIns="45720" rIns="91440" bIns="45720" rtlCol="0" anchor="t">
            <a:normAutofit fontScale="92500"/>
          </a:bodyPr>
          <a:lstStyle/>
          <a:p>
            <a:pPr marL="0" indent="0">
              <a:buNone/>
            </a:pPr>
            <a:r>
              <a:rPr lang="en-US" sz="2000" b="1"/>
              <a:t>Communication: </a:t>
            </a:r>
            <a:endParaRPr lang="en-US" sz="2000"/>
          </a:p>
          <a:p>
            <a:pPr marL="0" indent="0">
              <a:spcBef>
                <a:spcPts val="0"/>
              </a:spcBef>
              <a:spcAft>
                <a:spcPts val="1000"/>
              </a:spcAft>
              <a:buNone/>
            </a:pPr>
            <a:r>
              <a:rPr lang="en-US" sz="2000"/>
              <a:t>The process of exchanging information. </a:t>
            </a:r>
          </a:p>
          <a:p>
            <a:pPr marL="285750" indent="-285750">
              <a:spcBef>
                <a:spcPts val="0"/>
              </a:spcBef>
              <a:spcAft>
                <a:spcPts val="1000"/>
              </a:spcAft>
            </a:pPr>
            <a:r>
              <a:rPr lang="en-US" sz="2000"/>
              <a:t>CERC Plans, Information Sharing, Public Information...</a:t>
            </a:r>
          </a:p>
          <a:p>
            <a:pPr marL="285750" indent="-285750">
              <a:spcBef>
                <a:spcPts val="0"/>
              </a:spcBef>
              <a:spcAft>
                <a:spcPts val="1000"/>
              </a:spcAft>
            </a:pPr>
            <a:r>
              <a:rPr lang="en-US" sz="2000"/>
              <a:t>Joint Information Centers, press releases, internet, social media</a:t>
            </a:r>
          </a:p>
          <a:p>
            <a:pPr marL="0" indent="0">
              <a:buNone/>
            </a:pPr>
            <a:r>
              <a:rPr lang="en-US" sz="2000" b="1"/>
              <a:t>Coordination</a:t>
            </a:r>
            <a:endParaRPr lang="en-US" sz="2000"/>
          </a:p>
          <a:p>
            <a:pPr marL="0" indent="0">
              <a:spcBef>
                <a:spcPts val="0"/>
              </a:spcBef>
              <a:spcAft>
                <a:spcPts val="1000"/>
              </a:spcAft>
              <a:buNone/>
            </a:pPr>
            <a:r>
              <a:rPr lang="en-US" sz="2000"/>
              <a:t>Builds trust and understanding between stakeholders, including government agencies, private sector, and the public</a:t>
            </a:r>
            <a:r>
              <a:rPr lang="en-US"/>
              <a:t>. </a:t>
            </a:r>
          </a:p>
          <a:p>
            <a:pPr marL="0" indent="0">
              <a:spcBef>
                <a:spcPts val="0"/>
              </a:spcBef>
              <a:spcAft>
                <a:spcPts val="1000"/>
              </a:spcAft>
              <a:buNone/>
            </a:pPr>
            <a:endParaRPr lang="en-US" dirty="0"/>
          </a:p>
          <a:p>
            <a:pPr marL="0" indent="0">
              <a:spcBef>
                <a:spcPts val="0"/>
              </a:spcBef>
              <a:spcAft>
                <a:spcPts val="1000"/>
              </a:spcAft>
              <a:buNone/>
            </a:pPr>
            <a:endParaRPr lang="en-US" dirty="0"/>
          </a:p>
        </p:txBody>
      </p:sp>
      <p:pic>
        <p:nvPicPr>
          <p:cNvPr id="4" name="Picture 3">
            <a:extLst>
              <a:ext uri="{FF2B5EF4-FFF2-40B4-BE49-F238E27FC236}">
                <a16:creationId xmlns:a16="http://schemas.microsoft.com/office/drawing/2014/main" id="{DADB5519-C8A4-7D98-FB2D-52149374ACBD}"/>
              </a:ext>
            </a:extLst>
          </p:cNvPr>
          <p:cNvPicPr>
            <a:picLocks noChangeAspect="1"/>
          </p:cNvPicPr>
          <p:nvPr/>
        </p:nvPicPr>
        <p:blipFill>
          <a:blip r:embed="rId3"/>
          <a:stretch>
            <a:fillRect/>
          </a:stretch>
        </p:blipFill>
        <p:spPr>
          <a:xfrm>
            <a:off x="309563" y="2011363"/>
            <a:ext cx="6312958" cy="3618441"/>
          </a:xfrm>
          <a:prstGeom prst="rect">
            <a:avLst/>
          </a:prstGeom>
        </p:spPr>
      </p:pic>
    </p:spTree>
    <p:extLst>
      <p:ext uri="{BB962C8B-B14F-4D97-AF65-F5344CB8AC3E}">
        <p14:creationId xmlns:p14="http://schemas.microsoft.com/office/powerpoint/2010/main" val="187927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EAF73-8956-679F-B74A-0C94BEAB582C}"/>
              </a:ext>
            </a:extLst>
          </p:cNvPr>
          <p:cNvSpPr>
            <a:spLocks noGrp="1"/>
          </p:cNvSpPr>
          <p:nvPr>
            <p:ph type="title"/>
          </p:nvPr>
        </p:nvSpPr>
        <p:spPr>
          <a:xfrm>
            <a:off x="399134" y="459229"/>
            <a:ext cx="11524433" cy="924228"/>
          </a:xfrm>
        </p:spPr>
        <p:txBody>
          <a:bodyPr vert="horz" lIns="91440" tIns="45720" rIns="91440" bIns="45720" rtlCol="0" anchor="b">
            <a:noAutofit/>
          </a:bodyPr>
          <a:lstStyle/>
          <a:p>
            <a:r>
              <a:rPr lang="en-US" sz="3100"/>
              <a:t>Administratvie preparedness: </a:t>
            </a:r>
            <a:br>
              <a:rPr lang="en-US" sz="3100" dirty="0"/>
            </a:br>
            <a:r>
              <a:rPr lang="en-US" sz="2400"/>
              <a:t>Contracting procedures Hiring &amp; Staffing</a:t>
            </a:r>
          </a:p>
        </p:txBody>
      </p:sp>
      <p:sp>
        <p:nvSpPr>
          <p:cNvPr id="3" name="Content Placeholder 2">
            <a:extLst>
              <a:ext uri="{FF2B5EF4-FFF2-40B4-BE49-F238E27FC236}">
                <a16:creationId xmlns:a16="http://schemas.microsoft.com/office/drawing/2014/main" id="{2F7DA42C-0792-6701-DF58-7A90D167ED38}"/>
              </a:ext>
            </a:extLst>
          </p:cNvPr>
          <p:cNvSpPr>
            <a:spLocks noGrp="1"/>
          </p:cNvSpPr>
          <p:nvPr>
            <p:ph sz="half" idx="1"/>
          </p:nvPr>
        </p:nvSpPr>
        <p:spPr>
          <a:xfrm>
            <a:off x="468407" y="1382225"/>
            <a:ext cx="6790459" cy="4713775"/>
          </a:xfrm>
        </p:spPr>
        <p:txBody>
          <a:bodyPr vert="horz" lIns="91440" tIns="45720" rIns="91440" bIns="45720" rtlCol="0" anchor="t">
            <a:normAutofit/>
          </a:bodyPr>
          <a:lstStyle/>
          <a:p>
            <a:pPr marL="285750" indent="-285750">
              <a:lnSpc>
                <a:spcPct val="120000"/>
              </a:lnSpc>
              <a:buChar char="•"/>
            </a:pPr>
            <a:r>
              <a:rPr lang="en-US" sz="2000" dirty="0"/>
              <a:t>Written procedures for creating contracts</a:t>
            </a:r>
          </a:p>
          <a:p>
            <a:pPr marL="560070" lvl="1" indent="-285750">
              <a:lnSpc>
                <a:spcPct val="120000"/>
              </a:lnSpc>
              <a:buFont typeface="Courier New" panose="020B0604020202020204" pitchFamily="34" charset="0"/>
              <a:buChar char="o"/>
            </a:pPr>
            <a:r>
              <a:rPr lang="en-US" sz="2000" b="0" dirty="0"/>
              <a:t>Include in the contract how contracts are ended, </a:t>
            </a:r>
            <a:r>
              <a:rPr lang="en-US" sz="2000" b="0"/>
              <a:t>especially</a:t>
            </a:r>
            <a:r>
              <a:rPr lang="en-US" sz="2000" b="0" dirty="0"/>
              <a:t> in times of uncertainty (wide-spread disease outbreaks)</a:t>
            </a:r>
          </a:p>
          <a:p>
            <a:pPr marL="285750" indent="-285750">
              <a:lnSpc>
                <a:spcPct val="120000"/>
              </a:lnSpc>
              <a:buFont typeface="Arial" panose="020B0604020202020204" pitchFamily="34" charset="0"/>
              <a:buChar char="•"/>
            </a:pPr>
            <a:r>
              <a:rPr lang="en-US" sz="2000" dirty="0"/>
              <a:t>Contracting procedures may change in the approval process during emergencies – spell this out in your plan</a:t>
            </a:r>
          </a:p>
          <a:p>
            <a:pPr marL="285750" indent="-285750">
              <a:lnSpc>
                <a:spcPct val="120000"/>
              </a:lnSpc>
              <a:buFont typeface="Arial" panose="020B0604020202020204" pitchFamily="34" charset="0"/>
              <a:buChar char="•"/>
            </a:pPr>
            <a:r>
              <a:rPr lang="en-US" sz="2000" dirty="0"/>
              <a:t>Hiring &amp; Staffing – what does this look like day-day</a:t>
            </a:r>
          </a:p>
          <a:p>
            <a:pPr marL="560070" lvl="1" indent="-285750">
              <a:lnSpc>
                <a:spcPct val="120000"/>
              </a:lnSpc>
              <a:buFont typeface="Courier New" panose="020B0604020202020204" pitchFamily="34" charset="0"/>
              <a:buChar char="o"/>
            </a:pPr>
            <a:r>
              <a:rPr lang="en-US" sz="2000" b="0" dirty="0"/>
              <a:t>How does this look during emergencies. Use real life examples to guide your procedures. </a:t>
            </a:r>
          </a:p>
          <a:p>
            <a:pPr marL="560070" lvl="1" indent="-285750">
              <a:lnSpc>
                <a:spcPct val="120000"/>
              </a:lnSpc>
              <a:buFont typeface="Courier New" panose="020B0604020202020204" pitchFamily="34" charset="0"/>
              <a:buChar char="o"/>
            </a:pPr>
            <a:r>
              <a:rPr lang="en-US" sz="2000" b="0" dirty="0"/>
              <a:t>Contract employee vs Staffing agencies</a:t>
            </a:r>
          </a:p>
        </p:txBody>
      </p:sp>
      <p:pic>
        <p:nvPicPr>
          <p:cNvPr id="8" name="Picture Placeholder 7" descr="Looking for a job? Three businesses in ...">
            <a:extLst>
              <a:ext uri="{FF2B5EF4-FFF2-40B4-BE49-F238E27FC236}">
                <a16:creationId xmlns:a16="http://schemas.microsoft.com/office/drawing/2014/main" id="{F462AB83-BCFA-EAA8-C9C4-3DC7FAB9EC6C}"/>
              </a:ext>
            </a:extLst>
          </p:cNvPr>
          <p:cNvPicPr>
            <a:picLocks noGrp="1" noChangeAspect="1"/>
          </p:cNvPicPr>
          <p:nvPr>
            <p:ph sz="half" idx="2"/>
          </p:nvPr>
        </p:nvPicPr>
        <p:blipFill>
          <a:blip r:embed="rId3"/>
          <a:srcRect l="20191" r="16239"/>
          <a:stretch/>
        </p:blipFill>
        <p:spPr>
          <a:xfrm>
            <a:off x="7427768" y="1590043"/>
            <a:ext cx="4495800" cy="3960435"/>
          </a:xfrm>
          <a:noFill/>
        </p:spPr>
      </p:pic>
    </p:spTree>
    <p:extLst>
      <p:ext uri="{BB962C8B-B14F-4D97-AF65-F5344CB8AC3E}">
        <p14:creationId xmlns:p14="http://schemas.microsoft.com/office/powerpoint/2010/main" val="4176734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8D14EC-78B8-4287-8DC4-AECA6B3C1038}"/>
              </a:ext>
            </a:extLst>
          </p:cNvPr>
          <p:cNvSpPr>
            <a:spLocks noGrp="1"/>
          </p:cNvSpPr>
          <p:nvPr>
            <p:ph type="title"/>
          </p:nvPr>
        </p:nvSpPr>
        <p:spPr/>
        <p:txBody>
          <a:bodyPr>
            <a:normAutofit fontScale="90000"/>
          </a:bodyPr>
          <a:lstStyle/>
          <a:p>
            <a:r>
              <a:rPr lang="en-US" dirty="0"/>
              <a:t>“</a:t>
            </a:r>
            <a:r>
              <a:rPr lang="en-US" dirty="0" err="1"/>
              <a:t>i</a:t>
            </a:r>
            <a:r>
              <a:rPr lang="en-US" dirty="0"/>
              <a:t> have left orders to be awakened at any time during national emergency, even if  I'm in a cabinet meeting.”</a:t>
            </a:r>
          </a:p>
        </p:txBody>
      </p:sp>
      <p:sp>
        <p:nvSpPr>
          <p:cNvPr id="6" name="Content Placeholder 5">
            <a:extLst>
              <a:ext uri="{FF2B5EF4-FFF2-40B4-BE49-F238E27FC236}">
                <a16:creationId xmlns:a16="http://schemas.microsoft.com/office/drawing/2014/main" id="{8B9F3E55-BAB9-1E39-F6BB-65CB4DB4726F}"/>
              </a:ext>
            </a:extLst>
          </p:cNvPr>
          <p:cNvSpPr>
            <a:spLocks noGrp="1"/>
          </p:cNvSpPr>
          <p:nvPr>
            <p:ph sz="quarter" idx="13"/>
          </p:nvPr>
        </p:nvSpPr>
        <p:spPr>
          <a:xfrm>
            <a:off x="8105281" y="4478615"/>
            <a:ext cx="2245727" cy="621792"/>
          </a:xfrm>
        </p:spPr>
        <p:txBody>
          <a:bodyPr/>
          <a:lstStyle/>
          <a:p>
            <a:r>
              <a:rPr lang="en-US"/>
              <a:t>–Ronald Reagan</a:t>
            </a:r>
            <a:endParaRPr lang="en-US" dirty="0"/>
          </a:p>
        </p:txBody>
      </p:sp>
    </p:spTree>
    <p:extLst>
      <p:ext uri="{BB962C8B-B14F-4D97-AF65-F5344CB8AC3E}">
        <p14:creationId xmlns:p14="http://schemas.microsoft.com/office/powerpoint/2010/main" val="1232722836"/>
      </p:ext>
    </p:extLst>
  </p:cSld>
  <p:clrMapOvr>
    <a:masterClrMapping/>
  </p:clrMapOvr>
</p:sld>
</file>

<file path=ppt/theme/theme1.xml><?xml version="1.0" encoding="utf-8"?>
<a:theme xmlns:a="http://schemas.openxmlformats.org/drawingml/2006/main" name="PortalVTI">
  <a:themeElements>
    <a:clrScheme name="PortalVTI">
      <a:dk1>
        <a:sysClr val="windowText" lastClr="000000"/>
      </a:dk1>
      <a:lt1>
        <a:sysClr val="window" lastClr="FFFFFF"/>
      </a:lt1>
      <a:dk2>
        <a:srgbClr val="051618"/>
      </a:dk2>
      <a:lt2>
        <a:srgbClr val="E8E8DF"/>
      </a:lt2>
      <a:accent1>
        <a:srgbClr val="2D714C"/>
      </a:accent1>
      <a:accent2>
        <a:srgbClr val="1F7985"/>
      </a:accent2>
      <a:accent3>
        <a:srgbClr val="0D6756"/>
      </a:accent3>
      <a:accent4>
        <a:srgbClr val="40945E"/>
      </a:accent4>
      <a:accent5>
        <a:srgbClr val="389896"/>
      </a:accent5>
      <a:accent6>
        <a:srgbClr val="64924A"/>
      </a:accent6>
      <a:hlink>
        <a:srgbClr val="1F855C"/>
      </a:hlink>
      <a:folHlink>
        <a:srgbClr val="227390"/>
      </a:folHlink>
    </a:clrScheme>
    <a:fontScheme name="PortalVTI">
      <a:majorFont>
        <a:latin typeface="Trade Gothic Next Cond"/>
        <a:ea typeface=""/>
        <a:cs typeface=""/>
      </a:majorFont>
      <a:minorFont>
        <a:latin typeface="Trade Gothic Next Light"/>
        <a:ea typeface=""/>
        <a:cs typeface=""/>
      </a:minorFont>
    </a:fontScheme>
    <a:fmtScheme name="Portal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rtalVTI" id="{E3A4BB4D-5227-4A6D-99D3-DBAB0FE4C68F}" vid="{BE515EFD-5A7A-4BFE-BE06-A21DB8499C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B1CF90-4325-48B7-84B7-FA4137780E80}">
  <ds:schemaRefs>
    <ds:schemaRef ds:uri="http://schemas.microsoft.com/sharepoint/v3/contenttype/forms"/>
  </ds:schemaRefs>
</ds:datastoreItem>
</file>

<file path=customXml/itemProps2.xml><?xml version="1.0" encoding="utf-8"?>
<ds:datastoreItem xmlns:ds="http://schemas.openxmlformats.org/officeDocument/2006/customXml" ds:itemID="{122E5260-2832-4BCF-81AB-9742AA229F34}">
  <ds:schemaRefs>
    <ds:schemaRef ds:uri="http://schemas.microsoft.com/sharepoint/v3"/>
    <ds:schemaRef ds:uri="http://purl.org/dc/dcmitype/"/>
    <ds:schemaRef ds:uri="http://schemas.microsoft.com/office/2006/metadata/properties"/>
    <ds:schemaRef ds:uri="http://purl.org/dc/term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http://purl.org/dc/elements/1.1/"/>
    <ds:schemaRef ds:uri="230e9df3-be65-4c73-a93b-d1236ebd677e"/>
    <ds:schemaRef ds:uri="16c05727-aa75-4e4a-9b5f-8a80a1165891"/>
    <ds:schemaRef ds:uri="71af3243-3dd4-4a8d-8c0d-dd76da1f02a5"/>
  </ds:schemaRefs>
</ds:datastoreItem>
</file>

<file path=customXml/itemProps3.xml><?xml version="1.0" encoding="utf-8"?>
<ds:datastoreItem xmlns:ds="http://schemas.openxmlformats.org/officeDocument/2006/customXml" ds:itemID="{3D30E3E3-D30D-4D0C-B8BA-8E07411E62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80</TotalTime>
  <Words>1956</Words>
  <Application>Microsoft Office PowerPoint</Application>
  <PresentationFormat>Widescreen</PresentationFormat>
  <Paragraphs>139</Paragraphs>
  <Slides>14</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Aptos</vt:lpstr>
      <vt:lpstr>Arial</vt:lpstr>
      <vt:lpstr>Calibri</vt:lpstr>
      <vt:lpstr>Courier New</vt:lpstr>
      <vt:lpstr>Neue Haas Grotesk Text Pro</vt:lpstr>
      <vt:lpstr>Trade Gothic Next Cond</vt:lpstr>
      <vt:lpstr>Trade Gothic Next Light</vt:lpstr>
      <vt:lpstr>Wingdings</vt:lpstr>
      <vt:lpstr>PortalVTI</vt:lpstr>
      <vt:lpstr>administrative preparedness –  a team sport</vt:lpstr>
      <vt:lpstr>Agenda</vt:lpstr>
      <vt:lpstr>What &amp; Why </vt:lpstr>
      <vt:lpstr>Public health administrative preparedness plans</vt:lpstr>
      <vt:lpstr>Fiscal authority/Procurement</vt:lpstr>
      <vt:lpstr>Public health law </vt:lpstr>
      <vt:lpstr>Administrative preparedness:  Communication &amp; coordination</vt:lpstr>
      <vt:lpstr>Administratvie preparedness:  Contracting procedures Hiring &amp; Staffing</vt:lpstr>
      <vt:lpstr>“i have left orders to be awakened at any time during national emergency, even if  I'm in a cabinet meeting.”</vt:lpstr>
      <vt:lpstr>Emergency declarations</vt:lpstr>
      <vt:lpstr>Training &amp; exercise</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administrative preparedness –  a team sport</dc:title>
  <dc:creator/>
  <cp:lastModifiedBy>Koval, Jim (DHHS)</cp:lastModifiedBy>
  <cp:revision>784</cp:revision>
  <dcterms:created xsi:type="dcterms:W3CDTF">2025-05-03T13:28:31Z</dcterms:created>
  <dcterms:modified xsi:type="dcterms:W3CDTF">2025-05-09T16:10:08Z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y fmtid="{D5CDD505-2E9C-101B-9397-08002B2CF9AE}" pid="4" name="MSIP_Label_3a2fed65-62e7-46ea-af74-187e0c17143a_Enabled">
    <vt:lpwstr>true</vt:lpwstr>
  </property>
  <property fmtid="{D5CDD505-2E9C-101B-9397-08002B2CF9AE}" pid="5" name="MSIP_Label_3a2fed65-62e7-46ea-af74-187e0c17143a_SetDate">
    <vt:lpwstr>2025-05-09T16:10:04Z</vt:lpwstr>
  </property>
  <property fmtid="{D5CDD505-2E9C-101B-9397-08002B2CF9AE}" pid="6" name="MSIP_Label_3a2fed65-62e7-46ea-af74-187e0c17143a_Method">
    <vt:lpwstr>Privileged</vt:lpwstr>
  </property>
  <property fmtid="{D5CDD505-2E9C-101B-9397-08002B2CF9AE}" pid="7" name="MSIP_Label_3a2fed65-62e7-46ea-af74-187e0c17143a_Name">
    <vt:lpwstr>3a2fed65-62e7-46ea-af74-187e0c17143a</vt:lpwstr>
  </property>
  <property fmtid="{D5CDD505-2E9C-101B-9397-08002B2CF9AE}" pid="8" name="MSIP_Label_3a2fed65-62e7-46ea-af74-187e0c17143a_SiteId">
    <vt:lpwstr>d5fb7087-3777-42ad-966a-892ef47225d1</vt:lpwstr>
  </property>
  <property fmtid="{D5CDD505-2E9C-101B-9397-08002B2CF9AE}" pid="9" name="MSIP_Label_3a2fed65-62e7-46ea-af74-187e0c17143a_ActionId">
    <vt:lpwstr>fd0a2124-d459-475f-804f-c2dc5f4b715b</vt:lpwstr>
  </property>
  <property fmtid="{D5CDD505-2E9C-101B-9397-08002B2CF9AE}" pid="10" name="MSIP_Label_3a2fed65-62e7-46ea-af74-187e0c17143a_ContentBits">
    <vt:lpwstr>0</vt:lpwstr>
  </property>
  <property fmtid="{D5CDD505-2E9C-101B-9397-08002B2CF9AE}" pid="11" name="MSIP_Label_3a2fed65-62e7-46ea-af74-187e0c17143a_Tag">
    <vt:lpwstr>10, 0, 1, 1</vt:lpwstr>
  </property>
</Properties>
</file>