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82" r:id="rId4"/>
    <p:sldId id="262" r:id="rId5"/>
    <p:sldId id="263" r:id="rId6"/>
    <p:sldId id="266" r:id="rId7"/>
    <p:sldId id="272" r:id="rId8"/>
    <p:sldId id="281" r:id="rId9"/>
    <p:sldId id="267" r:id="rId10"/>
    <p:sldId id="264" r:id="rId11"/>
    <p:sldId id="268" r:id="rId12"/>
    <p:sldId id="273" r:id="rId13"/>
    <p:sldId id="275" r:id="rId14"/>
    <p:sldId id="283" r:id="rId15"/>
    <p:sldId id="277" r:id="rId16"/>
    <p:sldId id="278" r:id="rId17"/>
    <p:sldId id="280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C09DC-4913-4D4C-BB81-8D6EDAD5343D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2BAB-9ECF-4242-AA2A-5E050E01F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5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DAB22B-4086-49AD-B9E4-6F8732BB09AF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9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AB22B-4086-49AD-B9E4-6F8732BB09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9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Coordinate the overall health response to an incident with regional and local partners</a:t>
            </a:r>
          </a:p>
          <a:p>
            <a:r>
              <a:rPr lang="en-US" dirty="0"/>
              <a:t>Provide updated information to the MDHHS Executive Group to establish a common operating picture</a:t>
            </a:r>
          </a:p>
          <a:p>
            <a:r>
              <a:rPr lang="en-US" dirty="0"/>
              <a:t>Develop and disseminate health related information to protect the public’s health</a:t>
            </a:r>
          </a:p>
          <a:p>
            <a:r>
              <a:rPr lang="en-US" dirty="0"/>
              <a:t>Provide guidance and consultation to health professionals</a:t>
            </a:r>
          </a:p>
          <a:p>
            <a:r>
              <a:rPr lang="en-US" dirty="0"/>
              <a:t>Coordinate Federal support and assistance with DHHS</a:t>
            </a:r>
          </a:p>
          <a:p>
            <a:endParaRPr 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39F126-FD12-4579-BCAF-08FDC439C80E}" type="slidenum">
              <a:rPr lang="en-US" smtClean="0"/>
              <a:pPr eaLnBrk="1" hangingPunct="1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6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FQHC</a:t>
            </a:r>
            <a:r>
              <a:rPr lang="en-US" baseline="0" dirty="0"/>
              <a:t> = Federally Qualified Health Center</a:t>
            </a:r>
          </a:p>
          <a:p>
            <a:r>
              <a:rPr lang="en-US" baseline="0" dirty="0"/>
              <a:t>MHC = Migrant Health Center</a:t>
            </a:r>
          </a:p>
          <a:p>
            <a:r>
              <a:rPr lang="en-US" baseline="0" dirty="0"/>
              <a:t>RHC = Rural Health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B68E2F-6577-4FFD-9987-DEA35810CAC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9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0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7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3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07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2860"/>
            <a:ext cx="8229600" cy="342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1FAE-B597-4B01-9018-FEC31DC010E5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FFAA-D81F-4AFB-BC23-C2A711375B0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"/>
            <a:ext cx="9144000" cy="15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7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ovalj@Michigan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772400" cy="1755775"/>
          </a:xfrm>
        </p:spPr>
        <p:txBody>
          <a:bodyPr>
            <a:normAutofit/>
          </a:bodyPr>
          <a:lstStyle/>
          <a:p>
            <a:r>
              <a:rPr lang="en-US" dirty="0"/>
              <a:t>PAHPRA -&gt; PAHPAIA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Pandemic All Hazards Preparedness and Advancing Innovation Act of 2019 (PAHPAIA)</a:t>
            </a:r>
          </a:p>
        </p:txBody>
      </p:sp>
    </p:spTree>
    <p:extLst>
      <p:ext uri="{BB962C8B-B14F-4D97-AF65-F5344CB8AC3E}">
        <p14:creationId xmlns:p14="http://schemas.microsoft.com/office/powerpoint/2010/main" val="260493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A55E-23F1-4ED4-8AB1-8A346A6B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0701"/>
            <a:ext cx="8229600" cy="1888300"/>
          </a:xfrm>
        </p:spPr>
        <p:txBody>
          <a:bodyPr>
            <a:normAutofit/>
          </a:bodyPr>
          <a:lstStyle/>
          <a:p>
            <a:r>
              <a:rPr lang="en-US" sz="3600" dirty="0"/>
              <a:t>Codifies the Public Health and Emergency Medical Countermeasures Enterprise (PHEMCE)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0E1A-F767-4BD4-AA6B-D6B714F3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431"/>
            <a:ext cx="8229600" cy="227616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Federal Multi-Agency Task Force</a:t>
            </a:r>
          </a:p>
          <a:p>
            <a:r>
              <a:rPr lang="en-US" sz="2800" dirty="0"/>
              <a:t>More easily bridge gaps</a:t>
            </a:r>
          </a:p>
          <a:p>
            <a:r>
              <a:rPr lang="en-US" sz="2800" dirty="0"/>
              <a:t>Avoid redundancy, and </a:t>
            </a:r>
          </a:p>
          <a:p>
            <a:r>
              <a:rPr lang="en-US" sz="2800" dirty="0"/>
              <a:t>Set priorities in developing the medical products needed in national security emergencies. </a:t>
            </a:r>
          </a:p>
        </p:txBody>
      </p:sp>
    </p:spTree>
    <p:extLst>
      <p:ext uri="{BB962C8B-B14F-4D97-AF65-F5344CB8AC3E}">
        <p14:creationId xmlns:p14="http://schemas.microsoft.com/office/powerpoint/2010/main" val="284154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B5E3-73E6-4F76-9D57-7E4D2CF6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PHEMCE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D72E7-FD42-4EAC-94E5-32780FBB3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Make recommendations re: countermeasure research, development, procurement, stockpiling, deployment, distribution, and use</a:t>
            </a:r>
          </a:p>
          <a:p>
            <a:r>
              <a:rPr lang="en-US" dirty="0"/>
              <a:t>Identify national health security needs and gaps in public health preparedness and response related to medical countermeasures</a:t>
            </a:r>
          </a:p>
          <a:p>
            <a:r>
              <a:rPr lang="en-US" dirty="0"/>
              <a:t>Develop strategies related to medical countermeasure logistics, deployment, distribution, dispensing, and use.</a:t>
            </a:r>
          </a:p>
        </p:txBody>
      </p:sp>
    </p:spTree>
    <p:extLst>
      <p:ext uri="{BB962C8B-B14F-4D97-AF65-F5344CB8AC3E}">
        <p14:creationId xmlns:p14="http://schemas.microsoft.com/office/powerpoint/2010/main" val="51048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2861"/>
            <a:ext cx="8229600" cy="2173939"/>
          </a:xfrm>
        </p:spPr>
        <p:txBody>
          <a:bodyPr/>
          <a:lstStyle/>
          <a:p>
            <a:r>
              <a:rPr lang="en-US" dirty="0"/>
              <a:t>HHS Secretary must prepare a report to Congress outlining a strategy for public health entities to address cyber threats </a:t>
            </a:r>
          </a:p>
          <a:p>
            <a:r>
              <a:rPr lang="en-US" dirty="0">
                <a:solidFill>
                  <a:srgbClr val="002060"/>
                </a:solidFill>
              </a:rPr>
              <a:t>Watch for this in future CA guidance</a:t>
            </a:r>
          </a:p>
        </p:txBody>
      </p:sp>
    </p:spTree>
    <p:extLst>
      <p:ext uri="{BB962C8B-B14F-4D97-AF65-F5344CB8AC3E}">
        <p14:creationId xmlns:p14="http://schemas.microsoft.com/office/powerpoint/2010/main" val="30705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EF1B4B-A1BB-463F-B5E0-F627E46B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Parents Separated from Children</a:t>
            </a:r>
            <a:br>
              <a:rPr lang="en-US" dirty="0"/>
            </a:br>
            <a:r>
              <a:rPr lang="en-US" dirty="0"/>
              <a:t>(Family Reunification)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4DF71-A8FF-481D-90D0-A2479C89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3124200"/>
            <a:ext cx="82296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Requires ASPR and the Assistant Secretary for the Administration on Children and Families (HHS) to submit to Congress a formal strategy to reunify children and parents when separated</a:t>
            </a:r>
          </a:p>
          <a:p>
            <a:r>
              <a:rPr lang="en-US" dirty="0"/>
              <a:t>Deadline: 14 days after PAHPAIA enactment</a:t>
            </a:r>
          </a:p>
          <a:p>
            <a:r>
              <a:rPr lang="en-US" dirty="0">
                <a:solidFill>
                  <a:srgbClr val="002060"/>
                </a:solidFill>
              </a:rPr>
              <a:t>May become a priority activity in future CA guidance for both HPP &amp; PHEP</a:t>
            </a:r>
          </a:p>
        </p:txBody>
      </p:sp>
    </p:spTree>
    <p:extLst>
      <p:ext uri="{BB962C8B-B14F-4D97-AF65-F5344CB8AC3E}">
        <p14:creationId xmlns:p14="http://schemas.microsoft.com/office/powerpoint/2010/main" val="6294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7DB6-5626-45F7-82D1-5E0E11F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7C842-208B-4E13-80BF-1FFD9145B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2861"/>
            <a:ext cx="8229600" cy="2326339"/>
          </a:xfrm>
        </p:spPr>
        <p:txBody>
          <a:bodyPr>
            <a:normAutofit/>
          </a:bodyPr>
          <a:lstStyle/>
          <a:p>
            <a:r>
              <a:rPr lang="en-US" sz="2800" dirty="0"/>
              <a:t>CDC required to create a children’s preparedness unit to assist state, local, &amp; tribal emergency planning and response activities related to children.</a:t>
            </a:r>
          </a:p>
          <a:p>
            <a:pPr lvl="1"/>
            <a:r>
              <a:rPr lang="en-US" sz="2400" dirty="0"/>
              <a:t>Sharing model practices </a:t>
            </a:r>
          </a:p>
        </p:txBody>
      </p:sp>
    </p:spTree>
    <p:extLst>
      <p:ext uri="{BB962C8B-B14F-4D97-AF65-F5344CB8AC3E}">
        <p14:creationId xmlns:p14="http://schemas.microsoft.com/office/powerpoint/2010/main" val="204623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76010B-DFE0-4EC8-A7BD-96935DCE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Surge Capacity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4FE30-9CEE-45D9-9AFB-D4A78466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HHS to conduct a study and consult federal, state, local, tribal, and territorial public health officials </a:t>
            </a:r>
            <a:r>
              <a:rPr lang="en-US" dirty="0">
                <a:solidFill>
                  <a:srgbClr val="002060"/>
                </a:solidFill>
              </a:rPr>
              <a:t>“as appropriate”</a:t>
            </a:r>
          </a:p>
          <a:p>
            <a:r>
              <a:rPr lang="en-US" dirty="0"/>
              <a:t>Assess preparedness and response capabilities and medical surge capacities of:</a:t>
            </a:r>
          </a:p>
          <a:p>
            <a:pPr lvl="1"/>
            <a:r>
              <a:rPr lang="en-US" dirty="0"/>
              <a:t>hospitals,</a:t>
            </a:r>
          </a:p>
          <a:p>
            <a:pPr lvl="1"/>
            <a:r>
              <a:rPr lang="en-US" dirty="0"/>
              <a:t>Long-term care facilities</a:t>
            </a:r>
          </a:p>
          <a:p>
            <a:pPr lvl="1"/>
            <a:r>
              <a:rPr lang="en-US" dirty="0"/>
              <a:t>Other healthcare facilities</a:t>
            </a:r>
          </a:p>
          <a:p>
            <a:r>
              <a:rPr lang="en-US" dirty="0">
                <a:solidFill>
                  <a:srgbClr val="002060"/>
                </a:solidFill>
              </a:rPr>
              <a:t>Completed within 1 year of law’s enactment</a:t>
            </a:r>
          </a:p>
        </p:txBody>
      </p:sp>
    </p:spTree>
    <p:extLst>
      <p:ext uri="{BB962C8B-B14F-4D97-AF65-F5344CB8AC3E}">
        <p14:creationId xmlns:p14="http://schemas.microsoft.com/office/powerpoint/2010/main" val="210209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70242-0618-4C6A-A167-5575170E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Benchmarks &amp; Withholding Amounts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9B53F-2560-44D3-9A88-01C5AB02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2861"/>
            <a:ext cx="8229600" cy="331694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Evidence-based benchmarks remain unchanged.</a:t>
            </a:r>
          </a:p>
          <a:p>
            <a:r>
              <a:rPr lang="en-US" dirty="0"/>
              <a:t>HHS Secretary conducts evaluation of evidence-based benchmarks and objective standards within 2 years of law’s enactment and every two years after that</a:t>
            </a:r>
          </a:p>
          <a:p>
            <a:r>
              <a:rPr lang="en-US" dirty="0"/>
              <a:t>Withholding language changed from “for the immediately preceding fiscal year” to “for either of the 2 immediately preceding fiscal years.”</a:t>
            </a:r>
          </a:p>
          <a:p>
            <a:r>
              <a:rPr lang="en-US" dirty="0"/>
              <a:t>Starts with CA awarded after 6/24/2019</a:t>
            </a:r>
          </a:p>
          <a:p>
            <a:r>
              <a:rPr lang="en-US" dirty="0"/>
              <a:t>Intended as technical fix to give HHS additional time to determine and address benchmark noncompliance.</a:t>
            </a:r>
          </a:p>
        </p:txBody>
      </p:sp>
    </p:spTree>
    <p:extLst>
      <p:ext uri="{BB962C8B-B14F-4D97-AF65-F5344CB8AC3E}">
        <p14:creationId xmlns:p14="http://schemas.microsoft.com/office/powerpoint/2010/main" val="53604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PHEP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08" y="2286000"/>
            <a:ext cx="8229600" cy="4267200"/>
          </a:xfrm>
        </p:spPr>
        <p:txBody>
          <a:bodyPr>
            <a:noAutofit/>
          </a:bodyPr>
          <a:lstStyle/>
          <a:p>
            <a:r>
              <a:rPr lang="en-US" sz="2300" dirty="0"/>
              <a:t>Authorizes total funding of </a:t>
            </a:r>
            <a:r>
              <a:rPr lang="en-US" sz="2300" dirty="0">
                <a:solidFill>
                  <a:srgbClr val="002060"/>
                </a:solidFill>
              </a:rPr>
              <a:t>$685 million per year through 2023</a:t>
            </a:r>
          </a:p>
          <a:p>
            <a:r>
              <a:rPr lang="en-US" sz="2300" dirty="0"/>
              <a:t>CDC is the PHEP program administrator</a:t>
            </a:r>
          </a:p>
          <a:p>
            <a:r>
              <a:rPr lang="en-US" sz="2300" dirty="0"/>
              <a:t>Requires integration of behavioral health needs into PHEP activities</a:t>
            </a:r>
          </a:p>
          <a:p>
            <a:r>
              <a:rPr lang="en-US" sz="2300" dirty="0"/>
              <a:t>Requires PHEP recipients to partner with healthcare facilities to promote and improve public health preparedness and response </a:t>
            </a:r>
            <a:r>
              <a:rPr lang="en-US" sz="2300" dirty="0">
                <a:solidFill>
                  <a:srgbClr val="002060"/>
                </a:solidFill>
              </a:rPr>
              <a:t>– codification of CA requirements for HCCs to include LHDs</a:t>
            </a:r>
          </a:p>
          <a:p>
            <a:r>
              <a:rPr lang="en-US" sz="2300" dirty="0">
                <a:solidFill>
                  <a:srgbClr val="002060"/>
                </a:solidFill>
              </a:rPr>
              <a:t>NEW: Inclusion of critical infrastructure partners (e.g. utility companies) in emergency preparedness planning to assure infrastructure will keep functioning during a public health emergency</a:t>
            </a:r>
          </a:p>
        </p:txBody>
      </p:sp>
    </p:spTree>
    <p:extLst>
      <p:ext uri="{BB962C8B-B14F-4D97-AF65-F5344CB8AC3E}">
        <p14:creationId xmlns:p14="http://schemas.microsoft.com/office/powerpoint/2010/main" val="263271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D706-F72D-47BF-ABEA-104CA83E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0701"/>
            <a:ext cx="8229600" cy="669099"/>
          </a:xfrm>
        </p:spPr>
        <p:txBody>
          <a:bodyPr>
            <a:normAutofit fontScale="90000"/>
          </a:bodyPr>
          <a:lstStyle/>
          <a:p>
            <a:r>
              <a:rPr lang="en-US" dirty="0"/>
              <a:t>HPP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C4BE-9D71-4FF8-9A70-65119805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Codifies ASPR as program administrator for HPP</a:t>
            </a:r>
          </a:p>
          <a:p>
            <a:r>
              <a:rPr lang="en-US" dirty="0"/>
              <a:t>Reauthorizes HPP at </a:t>
            </a:r>
            <a:r>
              <a:rPr lang="en-US" dirty="0">
                <a:solidFill>
                  <a:srgbClr val="002060"/>
                </a:solidFill>
              </a:rPr>
              <a:t>$385 million per year through 2023</a:t>
            </a:r>
          </a:p>
          <a:p>
            <a:r>
              <a:rPr lang="en-US" dirty="0"/>
              <a:t>Changes the word “partnership” in PAHPRA to “coalition” for funding eligibility </a:t>
            </a:r>
          </a:p>
          <a:p>
            <a:r>
              <a:rPr lang="en-US" dirty="0">
                <a:solidFill>
                  <a:srgbClr val="002060"/>
                </a:solidFill>
              </a:rPr>
              <a:t>ASPR can reserve up to 5% of budgeted funds for the regional healthcare emergency preparedness and response system </a:t>
            </a:r>
            <a:r>
              <a:rPr lang="en-US" u="sng" dirty="0">
                <a:solidFill>
                  <a:srgbClr val="002060"/>
                </a:solidFill>
              </a:rPr>
              <a:t>as long as </a:t>
            </a:r>
            <a:r>
              <a:rPr lang="en-US" dirty="0">
                <a:solidFill>
                  <a:srgbClr val="002060"/>
                </a:solidFill>
              </a:rPr>
              <a:t>this does not take funds from existing HPP resources</a:t>
            </a:r>
          </a:p>
        </p:txBody>
      </p:sp>
    </p:spTree>
    <p:extLst>
      <p:ext uri="{BB962C8B-B14F-4D97-AF65-F5344CB8AC3E}">
        <p14:creationId xmlns:p14="http://schemas.microsoft.com/office/powerpoint/2010/main" val="377138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0FF-F7BD-4FDC-8A1D-E609D897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Regional Healthcare Emergency Preparedness and Response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82B8-9599-49E0-B178-82584FC3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357570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Within 2 years ASPR must develop a set of practice and protocol guidelines for hospitals and healthcare facilities to provide appropriate patient care during public health emergencies.</a:t>
            </a:r>
          </a:p>
          <a:p>
            <a:pPr lvl="1"/>
            <a:r>
              <a:rPr lang="en-US" dirty="0"/>
              <a:t>ASPR may establish a demonstration project</a:t>
            </a:r>
          </a:p>
          <a:p>
            <a:r>
              <a:rPr lang="en-US" dirty="0"/>
              <a:t>Encourages PHEP awardees to coordinate with regional healthcare emergency response capabilities</a:t>
            </a:r>
          </a:p>
          <a:p>
            <a:r>
              <a:rPr lang="en-US" dirty="0">
                <a:solidFill>
                  <a:srgbClr val="002060"/>
                </a:solidFill>
              </a:rPr>
              <a:t>Prioritizes awarding HPP grants to entities that will enhance coordination among one or more facilities in a regional healthcare emergency system.</a:t>
            </a:r>
          </a:p>
          <a:p>
            <a:r>
              <a:rPr lang="en-US" dirty="0">
                <a:solidFill>
                  <a:srgbClr val="002060"/>
                </a:solidFill>
              </a:rPr>
              <a:t>GAO must report to Congress no later than 3 years after enactment the extent to which hospitals &amp; healthcare facilities have implemented the </a:t>
            </a:r>
            <a:r>
              <a:rPr lang="en-US">
                <a:solidFill>
                  <a:srgbClr val="002060"/>
                </a:solidFill>
              </a:rPr>
              <a:t>guidelines above.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6FA0-3275-4B0E-B587-6D9ABB93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of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227C-059B-4194-8310-C1A56C4E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95600"/>
            <a:ext cx="8153400" cy="2514600"/>
          </a:xfrm>
        </p:spPr>
        <p:txBody>
          <a:bodyPr>
            <a:normAutofit/>
          </a:bodyPr>
          <a:lstStyle/>
          <a:p>
            <a:r>
              <a:rPr lang="en-US" sz="2800" dirty="0"/>
              <a:t>Association for State and Territorial Health Officials (ASTHO)</a:t>
            </a:r>
          </a:p>
          <a:p>
            <a:r>
              <a:rPr lang="en-US" sz="2800" dirty="0"/>
              <a:t>US Department of Health and Human Services Assistant Secretary for Preparedness and Response (ASPR)</a:t>
            </a:r>
          </a:p>
        </p:txBody>
      </p:sp>
    </p:spTree>
    <p:extLst>
      <p:ext uri="{BB962C8B-B14F-4D97-AF65-F5344CB8AC3E}">
        <p14:creationId xmlns:p14="http://schemas.microsoft.com/office/powerpoint/2010/main" val="207431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A49F08-78EB-45F4-8DC4-14CAFB4CF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568D8-5C28-4922-8622-6914DA84A44F}"/>
              </a:ext>
            </a:extLst>
          </p:cNvPr>
          <p:cNvSpPr txBox="1"/>
          <p:nvPr/>
        </p:nvSpPr>
        <p:spPr>
          <a:xfrm>
            <a:off x="1143000" y="1926610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F. (Jim) Koval, M.Div., M.P.A.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Division of Emergency Preparedness and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Bureau of EMS, Trauma and Preparedness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Michigan Department of Health and Human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 517-335-8150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Cell: 517-749-1321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kovalj@Michigan.gov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5EE51-13A0-4F55-A893-8D221225FE0B}"/>
              </a:ext>
            </a:extLst>
          </p:cNvPr>
          <p:cNvSpPr txBox="1"/>
          <p:nvPr/>
        </p:nvSpPr>
        <p:spPr>
          <a:xfrm>
            <a:off x="1371600" y="4953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have no disclosures to make.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presentation is for informational purposes and does not constitute legal advice</a:t>
            </a:r>
          </a:p>
        </p:txBody>
      </p:sp>
    </p:spTree>
    <p:extLst>
      <p:ext uri="{BB962C8B-B14F-4D97-AF65-F5344CB8AC3E}">
        <p14:creationId xmlns:p14="http://schemas.microsoft.com/office/powerpoint/2010/main" val="181864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PAHPAIA REAUTHORIZES…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4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600200"/>
            <a:ext cx="91567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Existing Programs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153400" cy="3733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Hospital Preparedness Program (HPP) cooperative agreement (CA)</a:t>
            </a:r>
          </a:p>
          <a:p>
            <a:pPr>
              <a:defRPr/>
            </a:pPr>
            <a:r>
              <a:rPr lang="en-US" sz="2400" dirty="0"/>
              <a:t>National Disaster Medical System (NDMS)</a:t>
            </a:r>
          </a:p>
          <a:p>
            <a:pPr>
              <a:defRPr/>
            </a:pPr>
            <a:r>
              <a:rPr lang="en-US" sz="2400" dirty="0"/>
              <a:t>Health Security Strategy</a:t>
            </a:r>
          </a:p>
          <a:p>
            <a:pPr>
              <a:defRPr/>
            </a:pPr>
            <a:r>
              <a:rPr lang="en-US" sz="2400" dirty="0"/>
              <a:t>Public Health Emergency Preparedness (PHEP) CA</a:t>
            </a:r>
          </a:p>
          <a:p>
            <a:pPr>
              <a:defRPr/>
            </a:pPr>
            <a:r>
              <a:rPr lang="en-US" sz="2400" dirty="0"/>
              <a:t>Strategic National Stockpile (under ASPR)</a:t>
            </a:r>
          </a:p>
          <a:p>
            <a:pPr>
              <a:defRPr/>
            </a:pPr>
            <a:r>
              <a:rPr lang="en-US" sz="2400" dirty="0"/>
              <a:t>Project BioShield Special Reserve Fund (10-year authorization)</a:t>
            </a:r>
          </a:p>
          <a:p>
            <a:pPr>
              <a:defRPr/>
            </a:pPr>
            <a:r>
              <a:rPr lang="en-US" sz="2400" dirty="0"/>
              <a:t>Public Health Emergency Rapid Response Fund </a:t>
            </a:r>
            <a:r>
              <a:rPr lang="en-US" sz="2400" dirty="0">
                <a:solidFill>
                  <a:srgbClr val="002060"/>
                </a:solidFill>
              </a:rPr>
              <a:t>(does not provide actual funding)</a:t>
            </a:r>
          </a:p>
          <a:p>
            <a:pPr>
              <a:defRPr/>
            </a:pPr>
            <a:r>
              <a:rPr lang="en-US" sz="2400" dirty="0"/>
              <a:t>Mosquito Abatement for Safety and Health program</a:t>
            </a: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Bay County HD &amp; Saginaw County HD, et al.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68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0E64-BC66-47D9-BC48-E5C394E9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Health Security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0D2E-638C-47BE-A35C-F90FB1E92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improved coordination related to:</a:t>
            </a:r>
          </a:p>
          <a:p>
            <a:pPr lvl="1"/>
            <a:r>
              <a:rPr lang="en-US" dirty="0"/>
              <a:t>An outbreak of plant or animal diseases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swine flu at fairs, Bovine TB, avian influenza, MDARD</a:t>
            </a:r>
          </a:p>
          <a:p>
            <a:pPr lvl="1"/>
            <a:r>
              <a:rPr lang="en-US" dirty="0"/>
              <a:t>Environmental health threats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PFAS, lead in water, etc.</a:t>
            </a:r>
          </a:p>
          <a:p>
            <a:pPr lvl="1"/>
            <a:r>
              <a:rPr lang="en-US" dirty="0"/>
              <a:t>Assess potential threats from abroad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Ebola, MERS CoV, etc. </a:t>
            </a:r>
          </a:p>
        </p:txBody>
      </p:sp>
      <p:cxnSp>
        <p:nvCxnSpPr>
          <p:cNvPr id="93226" name="Straight Connector 29720"/>
          <p:cNvCxnSpPr>
            <a:cxnSpLocks noChangeShapeType="1"/>
          </p:cNvCxnSpPr>
          <p:nvPr/>
        </p:nvCxnSpPr>
        <p:spPr bwMode="auto">
          <a:xfrm flipV="1">
            <a:off x="3929063" y="2014538"/>
            <a:ext cx="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281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Temporary Deployment of State Staff in a 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29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Strengthens state PHEP awardee’s ability to temporarily reassign state public health staff funded under other federal programs (e.g., HIV) to emergency response</a:t>
            </a:r>
          </a:p>
          <a:p>
            <a:pPr lvl="1"/>
            <a:r>
              <a:rPr lang="en-US" sz="2400" dirty="0"/>
              <a:t>When the HHS Secretary declares a public health emergency, </a:t>
            </a:r>
          </a:p>
          <a:p>
            <a:pPr lvl="1"/>
            <a:r>
              <a:rPr lang="en-US" sz="2400" dirty="0"/>
              <a:t>To meet immediate urgent needs</a:t>
            </a:r>
          </a:p>
          <a:p>
            <a:r>
              <a:rPr lang="en-US" sz="2800" dirty="0"/>
              <a:t>Authorized through 2023</a:t>
            </a:r>
          </a:p>
          <a:p>
            <a:r>
              <a:rPr lang="en-US" sz="2800" dirty="0">
                <a:solidFill>
                  <a:srgbClr val="002060"/>
                </a:solidFill>
              </a:rPr>
              <a:t>Unsure if this applies to LHDs </a:t>
            </a:r>
          </a:p>
        </p:txBody>
      </p:sp>
    </p:spTree>
    <p:extLst>
      <p:ext uri="{BB962C8B-B14F-4D97-AF65-F5344CB8AC3E}">
        <p14:creationId xmlns:p14="http://schemas.microsoft.com/office/powerpoint/2010/main" val="316829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Improving Preparedness &amp; Response by (Healthcare)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29" y="2819400"/>
            <a:ext cx="8229600" cy="3733800"/>
          </a:xfrm>
        </p:spPr>
        <p:txBody>
          <a:bodyPr>
            <a:normAutofit/>
          </a:bodyPr>
          <a:lstStyle/>
          <a:p>
            <a:r>
              <a:rPr lang="en-US" sz="2400" dirty="0"/>
              <a:t>Reauthorizes the Emergency System for Advanced Registration of Volunteer Health Professionals (ESAR-VHP) through 2023 (MI Volunteer Registry)</a:t>
            </a:r>
          </a:p>
          <a:p>
            <a:r>
              <a:rPr lang="en-US" sz="2400" dirty="0"/>
              <a:t>Clarifies that NDMS, MRC, and individual healthcare providers </a:t>
            </a:r>
            <a:r>
              <a:rPr lang="en-US" sz="2400" dirty="0">
                <a:solidFill>
                  <a:srgbClr val="002060"/>
                </a:solidFill>
              </a:rPr>
              <a:t>can</a:t>
            </a:r>
            <a:r>
              <a:rPr lang="en-US" sz="2400" dirty="0"/>
              <a:t> enroll in the Registry</a:t>
            </a:r>
          </a:p>
          <a:p>
            <a:r>
              <a:rPr lang="en-US" sz="2400" dirty="0">
                <a:solidFill>
                  <a:srgbClr val="002060"/>
                </a:solidFill>
              </a:rPr>
              <a:t>PHEP entities’ EOPs must have a description of how to enroll and manage volunteer healthcare professionals seeking to provide medical services during public health emergencies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C1P2 (</a:t>
            </a:r>
            <a:r>
              <a:rPr lang="en-US" sz="2000" u="sng" dirty="0">
                <a:solidFill>
                  <a:srgbClr val="002060"/>
                </a:solidFill>
              </a:rPr>
              <a:t>Capabilities</a:t>
            </a:r>
            <a:r>
              <a:rPr lang="en-US" sz="2000" dirty="0">
                <a:solidFill>
                  <a:srgbClr val="002060"/>
                </a:solidFill>
              </a:rPr>
              <a:t>, p. 22)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0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A3862-04FF-4B80-9E11-16FF4C47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new stuff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8C20D-FBE2-4F5A-95D0-CEB6F3166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52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1048</Words>
  <Application>Microsoft Office PowerPoint</Application>
  <PresentationFormat>On-screen Show (4:3)</PresentationFormat>
  <Paragraphs>107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PAHPRA -&gt; PAHPAIA</vt:lpstr>
      <vt:lpstr>Acknowledgement of Sources</vt:lpstr>
      <vt:lpstr>PowerPoint Presentation</vt:lpstr>
      <vt:lpstr>PAHPAIA REAUTHORIZES…</vt:lpstr>
      <vt:lpstr>Existing Programs</vt:lpstr>
      <vt:lpstr>National Health Security Strategy</vt:lpstr>
      <vt:lpstr>Temporary Deployment of State Staff in a Disaster</vt:lpstr>
      <vt:lpstr>Improving Preparedness &amp; Response by (Healthcare) Volunteers</vt:lpstr>
      <vt:lpstr>Changes and new stuff</vt:lpstr>
      <vt:lpstr>Codifies the Public Health and Emergency Medical Countermeasures Enterprise (PHEMCE)</vt:lpstr>
      <vt:lpstr>PHEMCE</vt:lpstr>
      <vt:lpstr>Cyber Security</vt:lpstr>
      <vt:lpstr>Parents Separated from Children (Family Reunification)</vt:lpstr>
      <vt:lpstr>Children</vt:lpstr>
      <vt:lpstr>Medical Surge Capacity Study</vt:lpstr>
      <vt:lpstr>Benchmarks &amp; Withholding Amounts</vt:lpstr>
      <vt:lpstr>PHEP Specific</vt:lpstr>
      <vt:lpstr>HPP Specific</vt:lpstr>
      <vt:lpstr>Regional Healthcare Emergency Preparedness and Response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and All-Hazards Preparedness and Advancing Innovation Act of 2019 (PAHPAIA)</dc:title>
  <dc:creator>Koval, Jim (DHHS)</dc:creator>
  <cp:lastModifiedBy>Koval, Jim (DHHS)</cp:lastModifiedBy>
  <cp:revision>26</cp:revision>
  <dcterms:created xsi:type="dcterms:W3CDTF">2019-07-31T15:23:08Z</dcterms:created>
  <dcterms:modified xsi:type="dcterms:W3CDTF">2019-08-07T18:58:06Z</dcterms:modified>
</cp:coreProperties>
</file>